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3D14-DFCB-4228-BDEC-F9D496DE4A7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EF3C-6C89-4590-97E6-E992732834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9BCBB13A-4E07-4C0E-861D-9C3B80AFC181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0" tIns="45279" rIns="90560" bIns="45279" anchor="b"/>
          <a:lstStyle/>
          <a:p>
            <a:pPr algn="r" eaLnBrk="0" hangingPunct="0">
              <a:defRPr/>
            </a:pPr>
            <a:fld id="{21278080-0F3E-4FEF-BA62-EFC492A8FA8A}" type="slidenum">
              <a:rPr lang="en-US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algn="r" eaLnBrk="0" hangingPunct="0">
                <a:defRPr/>
              </a:pPr>
              <a:t>5</a:t>
            </a:fld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7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47492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6049"/>
          </a:xfrm>
          <a:noFill/>
          <a:ln/>
        </p:spPr>
        <p:txBody>
          <a:bodyPr lIns="89696" tIns="44846" rIns="89696" bIns="44846"/>
          <a:lstStyle/>
          <a:p>
            <a:pPr eaLnBrk="1" hangingPunct="1"/>
            <a:endParaRPr lang="en-US" smtClean="0"/>
          </a:p>
        </p:txBody>
      </p:sp>
      <p:sp>
        <p:nvSpPr>
          <p:cNvPr id="645125" name="Slide Number Placeholder 3"/>
          <p:cNvSpPr txBox="1">
            <a:spLocks noGrp="1"/>
          </p:cNvSpPr>
          <p:nvPr/>
        </p:nvSpPr>
        <p:spPr bwMode="auto">
          <a:xfrm>
            <a:off x="3884027" y="8683366"/>
            <a:ext cx="2972421" cy="4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96" tIns="44846" rIns="89696" bIns="44846" anchor="b"/>
          <a:lstStyle/>
          <a:p>
            <a:pPr algn="r" defTabSz="894136" eaLnBrk="0" hangingPunct="0">
              <a:defRPr/>
            </a:pPr>
            <a:fld id="{D05B4A9B-AADD-4EE7-A236-D2722712FA2B}" type="slidenum">
              <a:rPr lang="en-US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 defTabSz="894136" eaLnBrk="0" hangingPunct="0">
                <a:defRPr/>
              </a:pPr>
              <a:t>5</a:t>
            </a:fld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4523-4CFA-47AA-ABB7-A94D6FD3BD2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ED72-E39E-45CF-9F7D-FBEB9051FF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pubs.acs.org/doi/abs/10.1021/nl303916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en.wikipedia.org/wiki/File:ADN_animation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ChangeArrowheads="1"/>
          </p:cNvSpPr>
          <p:nvPr/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u="none">
              <a:solidFill>
                <a:srgbClr val="FF9933"/>
              </a:solidFill>
              <a:cs typeface="+mn-cs"/>
            </a:endParaRPr>
          </a:p>
        </p:txBody>
      </p:sp>
      <p:sp>
        <p:nvSpPr>
          <p:cNvPr id="14213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2514600" cy="6248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TOPIC:</a:t>
            </a:r>
            <a:endParaRPr lang="en-US" sz="1050" b="1" u="sng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u="sng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MY GOAL: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50" b="1" u="sng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00" b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50" b="1" u="sng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CHECK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THIS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OUT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421316" name="Text Box 7"/>
          <p:cNvSpPr txBox="1">
            <a:spLocks noChangeArrowheads="1"/>
          </p:cNvSpPr>
          <p:nvPr/>
        </p:nvSpPr>
        <p:spPr bwMode="auto">
          <a:xfrm>
            <a:off x="6477000" y="0"/>
            <a:ext cx="2667000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800" b="1" u="none" dirty="0">
                <a:latin typeface="+mj-lt"/>
                <a:cs typeface="+mn-cs"/>
              </a:rPr>
              <a:t>         </a:t>
            </a:r>
            <a:r>
              <a:rPr lang="en-US" sz="28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Friday</a:t>
            </a:r>
            <a:r>
              <a:rPr lang="en-US" sz="28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01.11.13</a:t>
            </a:r>
            <a:endParaRPr lang="en-US" sz="24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  <a:p>
            <a:pPr algn="r" eaLnBrk="0" hangingPunct="0">
              <a:spcBef>
                <a:spcPct val="50000"/>
              </a:spcBef>
              <a:defRPr/>
            </a:pPr>
            <a:endParaRPr lang="en-US" sz="7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133600" y="42672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bg2"/>
              </a:buClr>
              <a:buSzPct val="75000"/>
              <a:buFontTx/>
              <a:buAutoNum type="arabicPeriod"/>
            </a:pPr>
            <a:endParaRPr lang="en-US" sz="3200" b="1" u="none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421318" name="Rectangle 5"/>
          <p:cNvSpPr>
            <a:spLocks noChangeArrowheads="1"/>
          </p:cNvSpPr>
          <p:nvPr/>
        </p:nvSpPr>
        <p:spPr bwMode="auto">
          <a:xfrm>
            <a:off x="2362200" y="1447800"/>
            <a:ext cx="6781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75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</a:t>
            </a:r>
            <a:r>
              <a:rPr lang="en-US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will… 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see DNA!</a:t>
            </a:r>
            <a:endParaRPr lang="en-US" sz="72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u="none"/>
          </a:p>
        </p:txBody>
      </p:sp>
      <p:sp>
        <p:nvSpPr>
          <p:cNvPr id="1421320" name="Rectangle 18"/>
          <p:cNvSpPr>
            <a:spLocks noChangeArrowheads="1"/>
          </p:cNvSpPr>
          <p:nvPr/>
        </p:nvSpPr>
        <p:spPr bwMode="auto">
          <a:xfrm>
            <a:off x="2362200" y="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  <a:tabLst>
                <a:tab pos="1768475" algn="l"/>
              </a:tabLst>
              <a:defRPr/>
            </a:pPr>
            <a:r>
              <a:rPr lang="en-US" sz="4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MT 14, The Blueprint of Life</a:t>
            </a:r>
            <a:endParaRPr lang="en-US" sz="4000" b="1" u="none" dirty="0">
              <a:latin typeface="+mj-lt"/>
              <a:cs typeface="+mn-cs"/>
            </a:endParaRPr>
          </a:p>
        </p:txBody>
      </p:sp>
      <p:sp>
        <p:nvSpPr>
          <p:cNvPr id="1421322" name="Line 10"/>
          <p:cNvSpPr>
            <a:spLocks noChangeShapeType="1"/>
          </p:cNvSpPr>
          <p:nvPr/>
        </p:nvSpPr>
        <p:spPr bwMode="auto">
          <a:xfrm>
            <a:off x="2362200" y="990600"/>
            <a:ext cx="6781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563813"/>
            <a:ext cx="685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4000" b="1" u="none" dirty="0">
                <a:latin typeface="+mn-lt"/>
                <a:cs typeface="+mn-cs"/>
              </a:rPr>
              <a:t>The only cells in the human body that </a:t>
            </a:r>
            <a:r>
              <a:rPr lang="en-US" sz="40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not contain DNA </a:t>
            </a:r>
            <a:r>
              <a:rPr lang="en-US" sz="4000" b="1" u="none" dirty="0">
                <a:latin typeface="+mn-lt"/>
                <a:cs typeface="+mn-cs"/>
              </a:rPr>
              <a:t>are </a:t>
            </a:r>
            <a:r>
              <a:rPr lang="en-US" sz="40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red blood cells</a:t>
            </a:r>
            <a:r>
              <a:rPr lang="en-US" sz="4000" b="1" u="none" dirty="0">
                <a:latin typeface="+mn-lt"/>
                <a:cs typeface="+mn-cs"/>
              </a:rPr>
              <a:t>…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400" u="none" dirty="0">
                <a:latin typeface="+mn-lt"/>
                <a:cs typeface="+mn-cs"/>
              </a:rPr>
              <a:t>They have nuclei during early development, but extrude them as they mature…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400" u="none" dirty="0">
                <a:latin typeface="+mn-lt"/>
                <a:cs typeface="+mn-cs"/>
              </a:rPr>
              <a:t>Provides more space for hemoglobin </a:t>
            </a:r>
            <a:r>
              <a:rPr lang="en-US" sz="2000" u="none" dirty="0">
                <a:latin typeface="+mn-lt"/>
                <a:cs typeface="+mn-cs"/>
              </a:rPr>
              <a:t>(as does the shape) </a:t>
            </a:r>
            <a:r>
              <a:rPr lang="en-US" sz="2400" u="none" dirty="0"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US" sz="2400" u="none" dirty="0">
                <a:latin typeface="+mn-lt"/>
                <a:cs typeface="+mn-cs"/>
              </a:rPr>
              <a:t> </a:t>
            </a:r>
            <a:r>
              <a:rPr lang="en-US" sz="2400" i="1" u="none" dirty="0">
                <a:latin typeface="+mn-lt"/>
                <a:cs typeface="+mn-cs"/>
              </a:rPr>
              <a:t>more surface area = more hemoglobin = more oxygen!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1400" u="none" dirty="0">
              <a:cs typeface="+mn-cs"/>
            </a:endParaRPr>
          </a:p>
        </p:txBody>
      </p:sp>
      <p:sp>
        <p:nvSpPr>
          <p:cNvPr id="690180" name="AutoShape 4" descr="data:image/jpg;base64,/9j/4AAQSkZJRgABAQAAAQABAAD/2wCEAAkGBhQSERQUEhQWFRQVGBQUFBcXFBQVFxQXFBcVFBUUFRgXHCYeFxojGRQUHy8gIycpLCwsFR4xNTAqNSYrLCkBCQoKDgwOGg8PGikkHyQsLCwsLC0sLCwsLCwsLCksKS0sLCkpLCksLCwpKSwsLCwpLCwpLCksLCwsLCksLCwsKf/AABEIAOEA4QMBIgACEQEDEQH/xAAbAAACAwEBAQAAAAAAAAAAAAAABgMEBQcCAf/EAEAQAAEDAgMFBgMGBQMDBQAAAAEAAgMEEQUhMRJBUWFxBiIygZHBE6GxM0JSctHwBxQjYuGCsvEVFpIkNENjov/EABsBAAIDAQEBAAAAAAAAAAAAAAAEAgMFAQYH/8QALREAAgIBAwIFAwQDAQAAAAAAAAECAxEEEiEFMRNBUYHBIjJhI0JxsQYUkTP/2gAMAwEAAhEDEQA/AOcIQhAHpmvom2SMJSYmYT3Smo8j1f8Ajy4s9vkgrcJD825O+R6pfmaWkgixGqbmuWTjVIC3aGrdeYVUJNG5qKcpyXcxNtfLq1hmGPqJBHGLuOZvoBvJPBN0H8LnEd6doPJhI+oVkpqPdmRKWO7EgPQ562O0PZaWkPeIcw6Obe3QjcVhucupp9jrlweXOVnDc357hdU3HNT0MlnqclwQon+qs+o1U9QRvXuWrP8Aws6KbJfXzJTB6XCfJI5+aGyKsZV8jdmu4JZNinfkrXxbBZsUuSlfUZKBBxyL+MtJmcB94g+qv4b2S+NYB5LiPutuB1JOiqw0zp6kMbrx3ADMkro9CxkLAyMWG873Hi5Wzm4pJGLYoNyeMvPAuUX8NA3Ool/0xcObnaeQWo3sVRgfZuPMyuv8lrSTqq6pVDsm/MXjU2Y9X2FpnDuF8Z3d7bA6h2fzSjjXZqWmzcNph0kbm3ofwnkV0L+ZQKnIggFpycDmCOBB1ClG2S7k5afJyhWmrV7U4AIXCSL7J5yGpjdrsHla5B5WWU1P1S3LJidRi44TBCEK4xwQhCABCEIA9RjMdQuiVHZBgPdkcDzAK55F4h1H1XW6ia5PmktU2sYNzpFk4OW1+nyLM+CSMzFnjlr6FY9XJkRyIPom6eeyV+0AFi8a7+fPql4cnrKrpSi9xs/wzoh8KSTe52xfk0A29Sn+CIJF/hzN/wClI/8Asf8AMNTlBPmq7PuZ5vUpybwYPa6IPa+J28EDkdQfVcfkBBIOoyPkuodqqs/Ef1XPMXjG1tjfr14pih44NB6drTxkZzl9Y6xXglG0mzO3YeTYhqMlL8S6pYTQySmzR3Rq46Dl15JlpuzzGjvuc48rNH6paeIm/p75Tj2MhoXvbsmOKggH/wAYPUuPuvMuFwO+5s82uI+uSr3IZ8X8GAJ1Xqq+wWpiHZpwaXQuL7DwGwd5Wyd0SlK83O1kRkQd3JWwipCWq1zrWEhs7Ks2Wl58T7i/AD9T9EzxzpQwaq/ptHAe5W9DPkqZ9xiNKdaaNOSoWfUVdl4klVKocoJFlVWCxHW5q0ye6wBJYq9BMpOJdKtPsX6iISxviP3hYcnDNh9R9UjWsnD49iDzSnP4nfmd9SmtN5o8t16tRUGvyRoQUJs8wCEIQAIQhAHqPUdQulPqc1zaEd4dR9V2OrwOF19m7Dc2sSR6FJaryNrpVsYbt3nj5Fiql1WBiMuRW3i9G+E97MHRw0P74Jbrn5KiB7Grb4e5Gv8Aw/qrNnZwc1w87tP0CdoKlcs7KV+xO5u6Tu+YzHun+mqdFy6P1GN4ashlGR2udaZ3MNcPMfqEsU+FyTkhjSdxOgHUpv7WQ7bGPFrtOweh0+dwr9DTCKNrGjTXmTqShT2x4HfEXgxXsINX2FqGC4LH23Ncb/MZqpgOBGaRwcCGM8e433N6n2XRMQmyUGHNHwtq2biSTxtkPop+PLApHSRwpkEdKGNAaAANAFUnqLLZdHdpSrispDiq1yzUoaZOa7mvbK26X31Ks0ktyFY4cF8bISe1DTRyXUHaXsqKhnxI8pmjl/UA3H+7h6cFPhMeiZKVgVW5xeUZWt29jkOFz7OSZKWe4Wh2gwaFtQ68YG3Z9xca6n1B9VAzBcrxOv8A2ki/kd6slNS5HNK9laUnx5Hxz1XlavQltkcjoV5dIuIeRVdHmpWOsvD5VE6VSOk9RVBrSTuBKXr717xKu2u63Qa8yvA0TVMcHjuu3qxxjHsgKEFCYPNghCEACEIQB7i8Q6hdrc7M+a4pFqOo+q7D8XNIavyNXp8c7vb5I8RjD2uY7Np3e45rmuKQmNzmncflqD6LpU5uEj9sYNHbz3fcKiruel0s9sHET4Zyx4cNQQ4eRun6ixAOaHN0dn/hIDolo4LiOwdgnuu05FNWR3LKKNLZslsn2f8AY51lYHMtfgfQgq8+pzSpVVGSuwYhtMad47p6j/CVcTXlQuEi/XVHdKu4c68EfT3KwZZ7hW8Eq/6ZZfNpJA4tPDofqjGEctqxDCNpuYslbtHT7Ls95Nlvx1FlJV0bJ220PrZcTwxeD8N89mc5cy5W1hNJmFojsm6+VvVa9FggjsXEH97lbKaaJw8OrMs5ZPh8VgtiAqgw8FoQWsScgBc9BmUuzOvlu5FntfVD47G3zDBfzLiFSpJ0vY3iTpamSRwLdo90EEWaMmj0CtUNbdX7MRNPSuLrVfoaWOT/ANP4lrub4rb28fJLhx5p3O+S2pJdq4OhBHqlUtsSOGSsrin3KtVZbRjY+P4LcmMcGnzVOavc/kOSka48UFjXajzGSuSSM+yy61Y3FUK8FVlpi3mDoVaarotGFrouKSkCEIUzLBCEIAEIQgD1F4h1H1XWTPmVyaPUdQugGqSWqXY3+j171P2+TTlqckpdq57tH5vZadRWWCVcaqtpwHDXqVRXHk9EqlXByZlvKgeFK5a3ZrCWyuLpPA22Wm0Tu6Jpvasma4uyWEVKOZ7222S628D6r3S15jfZ2Qdkb7juKfDAwt2Q0AcALJXx/BrZhUxmm8M0YqaisS5R5fJZRfzBYQ9uoN/8dCqFNV6MduyB+gKllfkjbgbV8ZwyMVPXNeLtPUbwVdjqEifzBYbtJB5LbpMakDQXsDr5i3dNuPBRlWLwujY9uOwztrDxUwqOaXP+42D7jvULy/tUAO7Hn/c72ChsfoclGA2wvWdjHaAFvw4jcffduP8AaOSV6nH5JAQTZv4W5Dz4qOF674eO52qmEpbnybtLPcWcA5vBwBHzU8nZ2J4vF/TfwJJYeXFqo4dHc9UwR0+yFFtosvxGWVwxUqIHRuLXixH7uOISu5+afO1rgacuI7zbAHgHZEe658maeUZuuvclFEwepY1VaVYiKuawKVTy+S9ENxzB1CgIVmEKu7f1KKu7Kusr9Ot/yeUIKFeeaBCEIAEIQgD61M0lfmli6jkxInTJUXQ3YPRdF1MKYz3fj5NusxMD9FiyS3NyoPikqRsD3EAMcSdBsnNVqKiaV2sdvZcHlzlu9mK6wczffaHPcVBH2UlIu8tZyJufRui8HApIyHNew24Ej6hck4tYycojbGant4HiCTJSVUQe0tO/TqsfDa3bbnkRk4c+PRXxOlGsGk4c5Ql4xQGN5FuiqMqMrO8j7FPFfQtmbY5HcUnV+GOjcQ4Ec9xTMJblhitsJJ74e6KjRdwHEgepsmN7bk23ZDoMglr4R1G5McT7gO4i/wCqLC3p/wC7Pcgq6HIkBZEhI1TZBW210UdZhMMubTsO6XB8tyjGeO5dqaXPldxXZItClBJCvw9lm3zl9G/qVtUGGxR6DaPF27yRKxeRTQpV8yLGD0YY3afruHHmr75VX2icyvT3ZXOQGpS7Cf1Syxe7YVIbFs73EejTcn6JKKd617ZXWe27dAN45g7isDG+zxhs5p2onaO3g/hdwP1TdMklhimuonxIx2qxC1fIoM1bjhVspC+nok3ksQlVX6nqVdiaqTtT5op7sr64mq6/f+jyUIQmDywIQhAAhCEABXnBcM+M/vZMGbj7DmV6st+kgDGhjdBrzO8qi6WEb/RdN48pN9lj5N/C52RWbExrAOAFzzJ1JW5Hi7ra+qVIHWVsVSz2snpLNJFvhG7UU8c4s4Bjjo5o38xoUl4rTuieWP8AIjRw4grchr15xhzZad4PiYC9h4Fuo6EXRHhkat9D/AqwVhY6435EcQtmCsDxdp/UcilZ090RVbmG7Tb970y4ZJf7MU+RzjnXuo2Xts4XWFR4s11r913yPQq3JVZKna0xmKjP6oso1NA0E2VBtWYsjm3XmOi05JbhZNcFbHnhkNQtkd0e6LsVYDobhW4qhJrXkG4NuitRYu9vPqFOVXoIVdXg+LFgeYX3V2BKFPjbvwt+auf9alIyIHQD6lUOtj3iRt+0aKmrZGLvNuA3noFgVeMmQ20buF/rxWRUTEm5JJ4k3KhZLmpKsgpxhLk2on5rconggteNpjhZwOhH7+iWqSW63KUquQzYlOBhYtg3wHm2bL2/KeB9iqbSm7FC1waHDJzS13kciOYukiteYnuZvB14g6H0V1eZ8GZffDSwU59izUVIaOe4KtdU3PJNzmrY09PZOxr2I8hrOoS1tmXxFdkCEIUhMEIQgAQhCAPrUxRlLrUwxuSuo8j1n+O9rPb5LQdZQ/zKiqZbCyrUh23tb+IgJbB6dtLublDQSy5sYSOOg9SvGMU8sDHfEYW912uhyO8ZJqhrBHZrbWGQV6rLaiBzJGhwtod43jqqlLkxrdZNP7VhnBhMpGTLY7R9mTC4uju6Lcd7OTv1WCGLRi4y7GO/Erlhl1makkqnMGptwUNJA97g1jXOcdA0En0Cu4vgNTFFtywSMbl3i02HXgo8ZwNeNtg2uGeKfE+KrVlZqosOwqSbwizdC432R6a+S3afsnGM5JHO5NFvm5ceyLJws1eorwlx6ittL4nYdm6Yjwu67Zv+i9M7G07t8g6OafqEeNFC0umXpc4FemfotGJ603dhTf8ApSg8ni3zF1Tq8HlpzaVhbwOrT0IyUXOMuxoaZyre2RDLHdV2xG6uxm6mjgzUd2DSenVjTCiiKYaRuSo0lOteJipk8stm9sdpQxV+bByJ9Tb2S/2jpgWsfvB2D01HutqpdtyOO4ZDyWfjv2Nv7m+6toeJozurVqWhmn5LItAK2NPT2Va6sjT09loyPndXdghCFEYBCEIAEIQgD61bDZVjhWmzJe5Zweo6BYoKzP4+SxUS3CqwVWw9rvwkH0KjlmVR8qrUTX1GpWToZrgbEG4OYPVaFHiFtCud4NjFj8M6Hwm+h4eaZ6aqS863E7U6tVXmD7dzTxqnyMkYuD42WvrqQOHJJdfhId3oR1Zra+9vLluTtT1iz3YbapjdGLNc9u0B93P6IhLaGxOLhPy8xk7NYOyljDWjvkAyO3l28X4DSyZ4HB12nMEWIOYI5jesZuuS1KaQNY57tGhUZbeTA1Cyc67Y0P8ALVBa0WjcNpgGQbfItHQ+yX31PNPHbBvx4S/fG6/+k90+y57M0hMQe49JpbZeCs91wX6aqzW5RuulemGeqZ8KhJRJYGJSzDLNOkGd0w08YkZsSNDmkWIcLg+v1VfCcEOrhYcStUMDdFQ2ee1V0ZPEe5y3tJgJpJywXLHDajP9p3HmDkq9M1Mv8WyQKVwuPtW5f6CPdI1LiD9zvkEzFOUcmnotYpVpS7jXAzK+nMqOrxG42WebvYLKje53iJKuRxqGDR2JvcySJtmrF7Qz+FnDvHqdB6LTrq8Rji7c33PJLUri4knMk3Kb09TzuZ5br/UoRr/163lvv+EQEKwNPT2VdwVgaensm5Hj6e4IQhRGQQhCABCEIAFBHWAZFThV3UeeiNikuTsNXPTTUoM+SVg/YVWSYnTJTvp1C6JdUEiVvULblhvgiCYsHxXaAa494f8A6CwNleQbG4yXJwUlgs0OunpLN8e3mvUf6etV+jrrSMJ3OH1SRQ4xuec+PHqtZtboQRxFlnTqlHue80+so1kMwfPmvNHSIpe8p8cq9iBo/E76BYuHV23suvqAVN20lP8ALRkbn5+bUulzgznT+tGL9T7hFW1x2XWLXXBHIrLr8KpXFwDnsIJBFg4AjhfNYdHiRaRmo8dryJQ6+T2h3mMj9FYovJpOjw5uWcJm9R9nKUZuleeQDQmChfTxeBpJG9x9lzuDE+a1KfE+aJRfmcs0zsX3toeJsZLt6npajaKUKesutL/uOOEWBD5DoBmG83H2VbizPs0e1bYLkudsZWkxxOaHN2SXAi4NyLeeS59j/Zd0A+NT3fF95pzdF14t/u3b9UwyYxI5+051yVqYbiWeYFjkQdCDqFbCbh/By/QyjSlHiS80c4p8YI1b81JLjcjsmjZ56ny4LQ7VYM2Cosz7N424+TSfD5EELNjgWnCquSUkjyGq6xrVmqc2QNbc3OvNezHyVyGEXzXp8FjkmdpgStbeTLfCgK/IMswqJVcx7SSzk+IQhVjwIQhAAhCEAfQppAWd14I5/vcoW6pgmkkZlILjiRceqsgIayWHEwPhtO9QyxcFuPo4n5gAH+02PpvVCooNnMXI42+qmKxsWTIfGoXBXpS3j9FC5gOhUPMcjIp3UsVQ5uhQ5i8LjWRiE5Re6LwN/ZDGiSY3bs29N490919OamlcxnjBD2jjs6j0K45h9WYpGvG459NCulYTjezYg5ajos3U1qMtyPW9Nunqqu+Zxf8A1C7JROabEEHoqmOtIiafwut5OH6hdHrq2Gdt3NAfvI39UsYlgElSx0cQFg5pLj4RqfM56KFc1uWTV1V0rNNNYxL5EVlWQrTMXI3D1K3Zf4cvA+2ZfmxwHqCfoqNR2CqWglmxJbcx4v5B1rppyql2Z52m/WUr6k8epSkxyRwtew4Nyv1UlFV2IWbVUMsR/qRvZ+ZhHzIUcM+aNkccDVPUJqe6T/6OtPNdatI5LWGTXtcgDmQtZ+KtaLR953HcOfNL+FKTwkbmq6hp6avEnJfJ77Uv+I6PK+w2xO8XN7fT1WOyLhY/Iq+NLuNybk34rz8AFa1cNkVE+S6vUePdKz1ZXazNSyU4da9weI919a3PIg/VShTFCjPTPaMxtN4j3WU8Znz+qbI2kBK0/id+Z31KqmaOieWyMoQhVmmCEIQAIQhAH1moTr8TZNjcH0B89CkuPUdQugS3F9kBwubtOY8rqyBma/8Ab7/BQnpWO8TW9QNk+o91Vdh4B7pJ5E5+ThqrjmNvYXZwGo9Co3QOOhafUKwzsmZPRB172B4OHvZZFXg+zuLeBBBafTJMz2v+8w+XeHyUXw7j2PuCjGSyNjiJ0lG7hfoVUcCNfmm6owtrtO4eWY9N3kVl1VA9viG0PxD3Ci4jleoyYavUOLujy1bwO7oV8dQjcbKCWlI59FW45XI/RqpVS31vDNsdo72Db3OXrkug0dd8ONsbdAM+Z3k8Vx+N2y4OG4g+huuiQ117EaEAjzWfqK1HGD2XTNTZr1JWtNrHyNIcJG8+CoyMseHFGG1YvY71pVuHuLdpneGp4hJ9mNP9KW1mYycnK5I5lR1nZalqhZ7Nh+6SMBp/1N0cOq8udnwKu0ZN1NSceUc1NELIfUhTruxclKQXbLoycni9j1v4T1XtlFY5joujUshtZwu05EEXBHAg6pd7Q4QynLXMNopMg03sxwtk124HmtLT6nf9Mu54HqfT3T9cXlf0Yb4RYLwyE7lblZb95r1C0FOmGV/5Jr9RZ34m5HzC9ClI1G0PxN9wrrY1LG26MgVIYhuSVVj+o/8AM7/cV0eOkBK5xWj+pJ+d/wDuKqmaGh7yIUIQoGoCEIQAIQhAH1ptY802R9qWSDvR2PEGxSm3VMzYmsyli2d2be75EKyBm67H0+/waVNXsfltZ7rgKR7eAaemSpDC4zmy7D/abg8s17MgZ4tscyLj1Vhmkzagt1Bb1HuFHLTh2YNifMH9F7irha4JIGu/Ljko/wCcjNyDsnkfYoAqTRuZ4m5fibm3/CjbnpmtEYjGNXfT5hfRSQyZgN8rsPyyKAMepoWvNyM+Oh/ys2owpzfD3h5A/oUyyYbbR5HJ4uPUKvNTne3Li3vA/ognGbiJVRTm+YsfMLawmt/phhPebkObf2Vampjrsk9PmqT6Zt9C06ggWIKpsq3rBt9M6tLR2qeOOz/gYKKusmLC+0BabXukSGrtk+35hoeo3FaME9s1l2VOL5Po9N2m6hXuref7R0EyQS5uYL8Rl6qxFh0W4i3ndJNNiHNatNiCoaaE7dHOK+lsamxNbv8ARRY5C19Ob5hpBO/LQ3HmsmGv5qXEsQDad4uLvFgN+ZzKnTnxFgwuo0baJb/QXf5IgWYbt/Ce8B0+83yUsUWehB4Xvfod/nZRwSLQZMPvNB+R+S3TwZBEATYeIatIsR5b1MxisMjjdbMjk7P/AMXahSSULx3gNscj3uuXi+qAPkAzHVctr/tZPzv/ANxXUIahp0JvfQ5Ll9d9rJ+d/wDuKrkaGh7yIEIQoGoCEIQAIQhAH1uqc4K02tqN4OaTG6jqmdkdvC7yP6qyszdf+33+C2aMHOJ3wz+E5tPTgvL6qWLKRptxHeaVGJHN1bfoQVYp8Qt+isMwhbXsvcAA8m2J6ELQZVRu1Hq1rv8AKrytikFni2tiNQTwVb/pEjc4nh44HIhB00/5WN4Ja2N3LZAPzVR2Ht+7ssI/MPpkqrS4HMtDuG1r5KwKp332g9bFGDh6Ez2C0gy3OGbfPgvjiXeEty8lJtut3HbPI5j/AAq8Vc5rrSj1H0O9AEcjHAXcw2/Ew7Xr/wAKtJDtaODuRyPqtoTN1AB6DP5KtPURE52HWx+qDpjPor5EG/BVzSvZnGRzadD+i3jRtIyeB5XH1yULqR43bQ4t/Q5rkkpLDL6NTbp576pNMyY8T2TZ7S0+oWnT4/GB4j/4qKWAfebbqCFJHho1aA8dBceW9LvSwZ6Bf5PrNm2WH+cExxqU/ZRjqTc9baKpsTSEue923/cMiOAtor1LSs3EtPI2PoVcdHI3MbMoGd9HDqrYVwh9qMbU9Qv1P/pLJnQwzgXAD/ykE+hsrMWOltmzMI8i0/PIq9TyxPzHcdvsbEHpop6qhJFi5r2k6OFiPb6KYiQwYjG89058Dkr9NUEZg26LCrey7wbxtad/dcWnyDsvmq8ENTFeweANQ5uQ/wAIwcHP4scpHxW7X9wOy4ee9cmrwPiyW0+I+19bbTrfKydKbHyCBMwtB+8BcdUk1jgZHkaF7yOhcbKuRo6HvIhQhCgagIQhAAhCEAem7uqYWIQrazN1/wC33+CRe3/ohCtMw+hX8O8f75L6hROkHafUdQs6p8KELoFnDfD5Kzif2HohC4cM/DPGPJaWNeE+S+oQBjUe7zWpQeIIQg6aVR4CqeG/e6oQuHD5iH2g/e5X8P8AE1CEHTMxr/3BWpS+AeSEIOGmfCPP2UOIfZP/ACO+iEIOi2/7GPqUozeJ35nIQoTNHQ95HhCEKs0wQhCAP//Z"/>
          <p:cNvSpPr>
            <a:spLocks noChangeAspect="1" noChangeArrowheads="1"/>
          </p:cNvSpPr>
          <p:nvPr/>
        </p:nvSpPr>
        <p:spPr bwMode="auto">
          <a:xfrm>
            <a:off x="77788" y="-1028700"/>
            <a:ext cx="2143125" cy="21431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4828" name="Picture 10" descr="http://t0.gstatic.com/images?q=tbn:ANd9GcRkVbToEdiRHHa5jeHNBlJx24up9WNo-Zz46h-QrikWxwNa_S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Monomer Called? </a:t>
            </a:r>
            <a:b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make up?</a:t>
            </a:r>
            <a:b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Monomers are in this molecule?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1026" name="Picture 2" descr="https://encrypted-tbn3.gstatic.com/images?q=tbn:ANd9GcQpp_vBk16Tn6h-IsbT4q0xjtMmXujRdkMlMOObJ39lGDGXDCNb"/>
          <p:cNvPicPr>
            <a:picLocks noChangeAspect="1" noChangeArrowheads="1"/>
          </p:cNvPicPr>
          <p:nvPr/>
        </p:nvPicPr>
        <p:blipFill>
          <a:blip r:embed="rId2" cstate="print"/>
          <a:srcRect b="5641"/>
          <a:stretch>
            <a:fillRect/>
          </a:stretch>
        </p:blipFill>
        <p:spPr bwMode="auto">
          <a:xfrm>
            <a:off x="0" y="2209800"/>
            <a:ext cx="3478696" cy="2667000"/>
          </a:xfrm>
          <a:prstGeom prst="rect">
            <a:avLst/>
          </a:prstGeom>
          <a:noFill/>
        </p:spPr>
      </p:pic>
      <p:grpSp>
        <p:nvGrpSpPr>
          <p:cNvPr id="3" name="Group 7"/>
          <p:cNvGrpSpPr/>
          <p:nvPr/>
        </p:nvGrpSpPr>
        <p:grpSpPr>
          <a:xfrm>
            <a:off x="3962400" y="1752600"/>
            <a:ext cx="5012574" cy="5901437"/>
            <a:chOff x="3886200" y="1905000"/>
            <a:chExt cx="4054288" cy="4724400"/>
          </a:xfrm>
        </p:grpSpPr>
        <p:pic>
          <p:nvPicPr>
            <p:cNvPr id="641030" name="Picture 6" descr="http://www.shmoop.com/images/biology/biobook_biomol_27.png"/>
            <p:cNvPicPr>
              <a:picLocks noChangeAspect="1" noChangeArrowheads="1"/>
            </p:cNvPicPr>
            <p:nvPr/>
          </p:nvPicPr>
          <p:blipFill>
            <a:blip r:embed="rId3" cstate="print"/>
            <a:srcRect l="8415" r="9116"/>
            <a:stretch>
              <a:fillRect/>
            </a:stretch>
          </p:blipFill>
          <p:spPr bwMode="auto">
            <a:xfrm>
              <a:off x="3886200" y="1905000"/>
              <a:ext cx="3733800" cy="4724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721288" y="5775582"/>
              <a:ext cx="1219200" cy="3385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u="none" dirty="0" smtClean="0"/>
                <a:t>phosphate</a:t>
              </a:r>
              <a:endParaRPr lang="en-US" sz="1600" u="none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3962400" y="1676400"/>
            <a:ext cx="23622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1752600"/>
            <a:ext cx="23622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048000"/>
            <a:ext cx="23622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3124200"/>
            <a:ext cx="23622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10000" y="4724400"/>
            <a:ext cx="23622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4648200"/>
            <a:ext cx="236220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400800"/>
          </a:xfrm>
        </p:spPr>
        <p:txBody>
          <a:bodyPr rtlCol="0">
            <a:normAutofit/>
          </a:bodyPr>
          <a:lstStyle/>
          <a:p>
            <a:pPr marL="571500" indent="-571500" algn="ctr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1481138" algn="l"/>
              </a:tabLst>
              <a:defRPr/>
            </a:pPr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matching ½ of DNA</a:t>
            </a:r>
          </a:p>
          <a:p>
            <a:pPr marL="571500" indent="-571500" algn="ctr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1481138" algn="l"/>
              </a:tabLst>
              <a:defRPr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marL="571500" indent="-571500" algn="ctr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1481138" algn="l"/>
              </a:tabLst>
              <a:defRPr/>
            </a:pPr>
            <a:r>
              <a:rPr lang="en-US" sz="5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 3 ‘letters’ mean??</a:t>
            </a:r>
            <a:endParaRPr lang="en-US" sz="5400" b="1" i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tabLst>
                <a:tab pos="1481138" algn="l"/>
              </a:tabLst>
              <a:defRPr/>
            </a:pPr>
            <a:endParaRPr lang="en-US" sz="18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481138" algn="l"/>
              </a:tabLst>
              <a:defRPr/>
            </a:pPr>
            <a:endParaRPr lang="en-US" sz="2000" i="1" dirty="0">
              <a:solidFill>
                <a:schemeClr val="bg1"/>
              </a:solidFill>
            </a:endParaRPr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1481138" algn="l"/>
              </a:tabLst>
              <a:defRPr/>
            </a:pPr>
            <a:endParaRPr lang="en-US" b="1" i="1" u="sng" dirty="0"/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481138" algn="l"/>
              </a:tabLst>
              <a:defRPr/>
            </a:pPr>
            <a:endParaRPr lang="en-US" sz="800" dirty="0"/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481138" algn="l"/>
              </a:tabLst>
              <a:defRPr/>
            </a:pPr>
            <a:endParaRPr lang="en-US" sz="600" dirty="0"/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481138" algn="l"/>
              </a:tabLst>
              <a:defRPr/>
            </a:pPr>
            <a:endParaRPr lang="en-US" sz="600" dirty="0"/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481138" algn="l"/>
              </a:tabLst>
              <a:defRPr/>
            </a:pPr>
            <a:endParaRPr lang="en-US" sz="600" dirty="0"/>
          </a:p>
          <a:p>
            <a:pPr marL="571500" indent="-571500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481138" algn="l"/>
              </a:tabLst>
              <a:defRPr/>
            </a:pPr>
            <a:endParaRPr lang="en-US" sz="1800" b="1" i="1" dirty="0">
              <a:solidFill>
                <a:schemeClr val="accent1"/>
              </a:solidFill>
            </a:endParaRPr>
          </a:p>
          <a:p>
            <a:pPr marL="1131888" lvl="2" indent="-217488" eaLnBrk="1" fontAlgn="auto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1481138" algn="l"/>
              </a:tabLst>
              <a:defRPr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371600" y="2286000"/>
            <a:ext cx="49530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6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en-US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ACA </a:t>
            </a:r>
            <a:r>
              <a:rPr lang="en-US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– </a:t>
            </a:r>
            <a:r>
              <a:rPr lang="en-US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ATT </a:t>
            </a:r>
            <a:r>
              <a:rPr lang="en-US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– CCC </a:t>
            </a:r>
            <a:r>
              <a:rPr lang="en-US" sz="32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 </a:t>
            </a:r>
            <a:endParaRPr lang="en-US" sz="32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en-US" sz="32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TGT  </a:t>
            </a:r>
            <a:r>
              <a:rPr lang="en-US" sz="32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- </a:t>
            </a:r>
            <a:r>
              <a:rPr lang="en-US" sz="32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TAA –GGG  </a:t>
            </a:r>
            <a:endParaRPr lang="en-US" sz="32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4" name="Up Arrow 3"/>
          <p:cNvSpPr/>
          <p:nvPr/>
        </p:nvSpPr>
        <p:spPr>
          <a:xfrm rot="8277098">
            <a:off x="2320124" y="3204748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8313540">
            <a:off x="3766792" y="3205328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8583527">
            <a:off x="5204641" y="3208001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3886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886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886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5105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5105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115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Up Arrow 13"/>
          <p:cNvSpPr/>
          <p:nvPr/>
        </p:nvSpPr>
        <p:spPr>
          <a:xfrm rot="8277098">
            <a:off x="2807443" y="4484946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8313540">
            <a:off x="4254111" y="4485526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8583527">
            <a:off x="5691960" y="4488199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8277098">
            <a:off x="3340843" y="5551746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8313540">
            <a:off x="4787511" y="5552326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8583527">
            <a:off x="6225360" y="5554999"/>
            <a:ext cx="533400" cy="762000"/>
          </a:xfrm>
          <a:prstGeom prst="up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57600" y="6096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6106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Extracting DNA From a Strawberry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u="none" dirty="0" smtClean="0"/>
              <a:t>Read Background!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u="none" dirty="0" smtClean="0"/>
              <a:t>Follow Procedure step-by-step! Reach each step FULLY BEFORE doing anything!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u="none" dirty="0" smtClean="0"/>
              <a:t>Lab Report – due Monday!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200" u="none" dirty="0" smtClean="0"/>
              <a:t>Title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200" u="none" dirty="0" smtClean="0"/>
              <a:t>Purpose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200" u="none" dirty="0" smtClean="0"/>
              <a:t>Data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200" u="none" dirty="0" smtClean="0"/>
              <a:t>Conclusion</a:t>
            </a:r>
            <a:endParaRPr lang="en-US" sz="3200" u="none" dirty="0"/>
          </a:p>
        </p:txBody>
      </p:sp>
      <p:sp>
        <p:nvSpPr>
          <p:cNvPr id="6" name="Rectangle 5"/>
          <p:cNvSpPr/>
          <p:nvPr/>
        </p:nvSpPr>
        <p:spPr>
          <a:xfrm>
            <a:off x="5410200" y="5042118"/>
            <a:ext cx="198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L</a:t>
            </a:r>
            <a:r>
              <a:rPr lang="en-US" sz="1600" dirty="0" smtClean="0"/>
              <a:t>argest </a:t>
            </a:r>
            <a:r>
              <a:rPr lang="en-US" sz="1600" dirty="0" smtClean="0"/>
              <a:t>human </a:t>
            </a:r>
            <a:r>
              <a:rPr lang="en-US" sz="1600" dirty="0" err="1" smtClean="0"/>
              <a:t>Xsome</a:t>
            </a:r>
            <a:r>
              <a:rPr lang="en-US" sz="1600" dirty="0" smtClean="0"/>
              <a:t> - #1, </a:t>
            </a:r>
            <a:r>
              <a:rPr lang="en-US" sz="1600" dirty="0" smtClean="0"/>
              <a:t>is approximately 220 million base pairs </a:t>
            </a:r>
            <a:r>
              <a:rPr lang="en-US" sz="1600" dirty="0" smtClean="0"/>
              <a:t>long but only </a:t>
            </a:r>
            <a:r>
              <a:rPr lang="en-US" sz="1600" b="1" u="none" dirty="0" smtClean="0"/>
              <a:t>50 </a:t>
            </a:r>
            <a:r>
              <a:rPr lang="en-US" sz="1600" b="1" u="none" dirty="0" smtClean="0"/>
              <a:t>trillionths of an inch in width.</a:t>
            </a:r>
            <a:endParaRPr lang="en-US" sz="1600" dirty="0"/>
          </a:p>
        </p:txBody>
      </p:sp>
      <p:pic>
        <p:nvPicPr>
          <p:cNvPr id="7170" name="Picture 2" descr="A remarkable image of a coil of DNA, from a paper in Nano Lett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896" t="18286" b="4000"/>
          <a:stretch>
            <a:fillRect/>
          </a:stretch>
        </p:blipFill>
        <p:spPr bwMode="auto">
          <a:xfrm rot="16200000">
            <a:off x="7391400" y="3733800"/>
            <a:ext cx="2257425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4" descr="http://upload.wikimedia.org/wikipedia/commons/8/81/ADN_animation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6" y="5181600"/>
            <a:ext cx="96942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65926" name="Text Box 6"/>
          <p:cNvSpPr txBox="1">
            <a:spLocks noChangeArrowheads="1"/>
          </p:cNvSpPr>
          <p:nvPr/>
        </p:nvSpPr>
        <p:spPr bwMode="auto">
          <a:xfrm rot="16200000">
            <a:off x="-2505868" y="2489993"/>
            <a:ext cx="6858000" cy="1878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+mn-cs"/>
              </a:rPr>
              <a:t>HOMEWORK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2400" i="1" dirty="0">
              <a:effectLst>
                <a:outerShdw blurRad="38100" dist="38100" dir="2700000" algn="tl">
                  <a:srgbClr val="808080"/>
                </a:outerShdw>
              </a:effectLst>
              <a:cs typeface="+mn-cs"/>
            </a:endParaRPr>
          </a:p>
        </p:txBody>
      </p:sp>
      <p:pic>
        <p:nvPicPr>
          <p:cNvPr id="33796" name="Picture 7" descr="MCj04347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karma-po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7" name="Rectangle 9"/>
          <p:cNvSpPr>
            <a:spLocks noChangeArrowheads="1"/>
          </p:cNvSpPr>
          <p:nvPr/>
        </p:nvSpPr>
        <p:spPr bwMode="auto">
          <a:xfrm>
            <a:off x="3352800" y="6457950"/>
            <a:ext cx="5056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Be the change you wish to see in 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1600200"/>
            <a:ext cx="6781800" cy="38041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eaLnBrk="0" hangingPunct="0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Study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this weekend</a:t>
            </a:r>
          </a:p>
          <a:p>
            <a:pPr marL="1200150" lvl="1" indent="-742950" eaLnBrk="0" hangingPunct="0">
              <a:lnSpc>
                <a:spcPct val="90000"/>
              </a:lnSpc>
              <a:buClr>
                <a:schemeClr val="bg1"/>
              </a:buClr>
              <a:buFont typeface="+mj-lt"/>
              <a:buAutoNum type="alphaUcPeriod"/>
              <a:defRPr/>
            </a:pPr>
            <a:r>
              <a:rPr lang="en-US" sz="32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Read over your notes</a:t>
            </a:r>
          </a:p>
          <a:p>
            <a:pPr marL="1200150" lvl="1" indent="-742950" eaLnBrk="0" hangingPunct="0">
              <a:lnSpc>
                <a:spcPct val="90000"/>
              </a:lnSpc>
              <a:buClr>
                <a:schemeClr val="bg1"/>
              </a:buClr>
              <a:buFont typeface="+mj-lt"/>
              <a:buAutoNum type="alphaUcPeriod"/>
              <a:defRPr/>
            </a:pPr>
            <a:r>
              <a:rPr lang="en-US" sz="32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Cover half of it up to quiz yourself</a:t>
            </a:r>
          </a:p>
          <a:p>
            <a:pPr marL="1200150" lvl="1" indent="-742950" eaLnBrk="0" hangingPunct="0">
              <a:lnSpc>
                <a:spcPct val="90000"/>
              </a:lnSpc>
              <a:buClr>
                <a:schemeClr val="bg1"/>
              </a:buClr>
              <a:buFont typeface="+mj-lt"/>
              <a:buAutoNum type="alphaUcPeriod"/>
              <a:defRPr/>
            </a:pPr>
            <a:r>
              <a:rPr lang="en-US" sz="32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Read over the same section in your textbook</a:t>
            </a:r>
          </a:p>
          <a:p>
            <a:pPr marL="1200150" lvl="1" indent="-742950" eaLnBrk="0" hangingPunct="0">
              <a:lnSpc>
                <a:spcPct val="90000"/>
              </a:lnSpc>
              <a:buClr>
                <a:schemeClr val="bg1"/>
              </a:buClr>
              <a:buFont typeface="+mj-lt"/>
              <a:buAutoNum type="alphaUcPeriod"/>
              <a:defRPr/>
            </a:pPr>
            <a:r>
              <a:rPr lang="en-US" sz="32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Read over the same section in  your Interactive Reader</a:t>
            </a:r>
            <a:endParaRPr lang="en-US" sz="3200" u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223</Words>
  <Application>Microsoft Office PowerPoint</Application>
  <PresentationFormat>On-screen Show (4:3)</PresentationFormat>
  <Paragraphs>58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What is this Monomer Called?  What does it make up? How many Monomers are in this molecule?</vt:lpstr>
      <vt:lpstr>Slide 3</vt:lpstr>
      <vt:lpstr>Slide 4</vt:lpstr>
      <vt:lpstr>Slide 5</vt:lpstr>
    </vt:vector>
  </TitlesOfParts>
  <Company>VCS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 A. McLaughlin</dc:creator>
  <cp:lastModifiedBy>I. A. McLaughlin</cp:lastModifiedBy>
  <cp:revision>3</cp:revision>
  <dcterms:created xsi:type="dcterms:W3CDTF">2013-01-10T21:17:45Z</dcterms:created>
  <dcterms:modified xsi:type="dcterms:W3CDTF">2013-01-10T21:36:08Z</dcterms:modified>
</cp:coreProperties>
</file>