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5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038CC-F8C0-4CE6-9860-EEE2CBB7AE54}" type="doc">
      <dgm:prSet loTypeId="urn:microsoft.com/office/officeart/2005/8/layout/gear1" loCatId="process" qsTypeId="urn:microsoft.com/office/officeart/2005/8/quickstyle/3d2" qsCatId="3D" csTypeId="urn:microsoft.com/office/officeart/2005/8/colors/accent2_2" csCatId="accent2" phldr="1"/>
      <dgm:spPr/>
    </dgm:pt>
    <dgm:pt modelId="{B228C8EA-51B5-4DDB-B785-DC49D3FABFDF}">
      <dgm:prSet phldrT="[Text]" custT="1"/>
      <dgm:spPr>
        <a:gradFill rotWithShape="0">
          <a:gsLst>
            <a:gs pos="0">
              <a:srgbClr val="CC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Introduction to 2 Types of Reproduction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33FD61D-4A21-4816-9A0F-F2648C2DAEFA}" type="parTrans" cxnId="{F8C7E697-D86B-4666-BC43-53F8C8508D8F}">
      <dgm:prSet/>
      <dgm:spPr/>
      <dgm:t>
        <a:bodyPr/>
        <a:lstStyle/>
        <a:p>
          <a:endParaRPr lang="en-US"/>
        </a:p>
      </dgm:t>
    </dgm:pt>
    <dgm:pt modelId="{94B16D56-94A9-4F69-A5D3-51806A3913CF}" type="sibTrans" cxnId="{F8C7E697-D86B-4666-BC43-53F8C8508D8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2988DCDE-3DF6-4302-B8AF-E8F132251E5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Set Up new Measurement Topic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076C265-2012-4C2D-924F-E6116C5D7AF5}" type="parTrans" cxnId="{A3539C24-E573-488A-BC2A-FFA003CC8C78}">
      <dgm:prSet/>
      <dgm:spPr/>
      <dgm:t>
        <a:bodyPr/>
        <a:lstStyle/>
        <a:p>
          <a:endParaRPr lang="en-US"/>
        </a:p>
      </dgm:t>
    </dgm:pt>
    <dgm:pt modelId="{DA741825-2FB2-4C6B-8C48-B6B02F04658C}" type="sibTrans" cxnId="{A3539C24-E573-488A-BC2A-FFA003CC8C7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6DE9470-31BE-4C7A-A2DB-13F2141764D6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Review 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MT 14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MAJORSum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13CBFA9-3A01-4B68-9D8D-F39CD5527494}" type="parTrans" cxnId="{6E512F36-6CBF-41CE-8F16-E27945514165}">
      <dgm:prSet/>
      <dgm:spPr/>
      <dgm:t>
        <a:bodyPr/>
        <a:lstStyle/>
        <a:p>
          <a:endParaRPr lang="en-US"/>
        </a:p>
      </dgm:t>
    </dgm:pt>
    <dgm:pt modelId="{07F66968-78C7-461F-9976-ED85D0F1825E}" type="sibTrans" cxnId="{6E512F36-6CBF-41CE-8F16-E2794551416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6A705187-98F9-4E79-896B-20F966CF7799}" type="pres">
      <dgm:prSet presAssocID="{123038CC-F8C0-4CE6-9860-EEE2CBB7AE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06D630C-52B4-47FA-A528-6997465534D0}" type="pres">
      <dgm:prSet presAssocID="{B228C8EA-51B5-4DDB-B785-DC49D3FABFD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A476E-D83E-46EF-B261-134EEB985FBB}" type="pres">
      <dgm:prSet presAssocID="{B228C8EA-51B5-4DDB-B785-DC49D3FABFDF}" presName="gear1srcNode" presStyleLbl="node1" presStyleIdx="0" presStyleCnt="3"/>
      <dgm:spPr/>
      <dgm:t>
        <a:bodyPr/>
        <a:lstStyle/>
        <a:p>
          <a:endParaRPr lang="en-US"/>
        </a:p>
      </dgm:t>
    </dgm:pt>
    <dgm:pt modelId="{10528499-4522-4F2A-951D-72339E634513}" type="pres">
      <dgm:prSet presAssocID="{B228C8EA-51B5-4DDB-B785-DC49D3FABFDF}" presName="gear1dstNode" presStyleLbl="node1" presStyleIdx="0" presStyleCnt="3"/>
      <dgm:spPr/>
      <dgm:t>
        <a:bodyPr/>
        <a:lstStyle/>
        <a:p>
          <a:endParaRPr lang="en-US"/>
        </a:p>
      </dgm:t>
    </dgm:pt>
    <dgm:pt modelId="{01423B0A-76B3-4A20-8DFC-AD6162C42C18}" type="pres">
      <dgm:prSet presAssocID="{2988DCDE-3DF6-4302-B8AF-E8F132251E5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FB6EC-F2E3-4FDD-818A-AA40E08D4472}" type="pres">
      <dgm:prSet presAssocID="{2988DCDE-3DF6-4302-B8AF-E8F132251E5F}" presName="gear2srcNode" presStyleLbl="node1" presStyleIdx="1" presStyleCnt="3"/>
      <dgm:spPr/>
      <dgm:t>
        <a:bodyPr/>
        <a:lstStyle/>
        <a:p>
          <a:endParaRPr lang="en-US"/>
        </a:p>
      </dgm:t>
    </dgm:pt>
    <dgm:pt modelId="{A1C51776-4F31-4A00-8211-1BF954761AC0}" type="pres">
      <dgm:prSet presAssocID="{2988DCDE-3DF6-4302-B8AF-E8F132251E5F}" presName="gear2dstNode" presStyleLbl="node1" presStyleIdx="1" presStyleCnt="3"/>
      <dgm:spPr/>
      <dgm:t>
        <a:bodyPr/>
        <a:lstStyle/>
        <a:p>
          <a:endParaRPr lang="en-US"/>
        </a:p>
      </dgm:t>
    </dgm:pt>
    <dgm:pt modelId="{859FB875-8379-4899-9CAC-B879F3D970C1}" type="pres">
      <dgm:prSet presAssocID="{E6DE9470-31BE-4C7A-A2DB-13F2141764D6}" presName="gear3" presStyleLbl="node1" presStyleIdx="2" presStyleCnt="3"/>
      <dgm:spPr/>
      <dgm:t>
        <a:bodyPr/>
        <a:lstStyle/>
        <a:p>
          <a:endParaRPr lang="en-US"/>
        </a:p>
      </dgm:t>
    </dgm:pt>
    <dgm:pt modelId="{D4CF1BB6-A601-435D-8BAD-F81D959E47EA}" type="pres">
      <dgm:prSet presAssocID="{E6DE9470-31BE-4C7A-A2DB-13F2141764D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8D291-9767-4160-AC77-13AAB56834E7}" type="pres">
      <dgm:prSet presAssocID="{E6DE9470-31BE-4C7A-A2DB-13F2141764D6}" presName="gear3srcNode" presStyleLbl="node1" presStyleIdx="2" presStyleCnt="3"/>
      <dgm:spPr/>
      <dgm:t>
        <a:bodyPr/>
        <a:lstStyle/>
        <a:p>
          <a:endParaRPr lang="en-US"/>
        </a:p>
      </dgm:t>
    </dgm:pt>
    <dgm:pt modelId="{1DBA6105-75EE-4B6A-BD12-3051AD54979F}" type="pres">
      <dgm:prSet presAssocID="{E6DE9470-31BE-4C7A-A2DB-13F2141764D6}" presName="gear3dstNode" presStyleLbl="node1" presStyleIdx="2" presStyleCnt="3"/>
      <dgm:spPr/>
      <dgm:t>
        <a:bodyPr/>
        <a:lstStyle/>
        <a:p>
          <a:endParaRPr lang="en-US"/>
        </a:p>
      </dgm:t>
    </dgm:pt>
    <dgm:pt modelId="{8E1F5D44-79D3-4B15-8930-43C766FA8079}" type="pres">
      <dgm:prSet presAssocID="{94B16D56-94A9-4F69-A5D3-51806A3913C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760D140-F195-4674-B060-A94B4A2A922F}" type="pres">
      <dgm:prSet presAssocID="{DA741825-2FB2-4C6B-8C48-B6B02F04658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4FAD7D7-B0F7-4402-89AF-08A9F04A1DBC}" type="pres">
      <dgm:prSet presAssocID="{07F66968-78C7-461F-9976-ED85D0F1825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E019669-3B4B-4A8C-ADB2-EE08735E88BE}" type="presOf" srcId="{B228C8EA-51B5-4DDB-B785-DC49D3FABFDF}" destId="{D06D630C-52B4-47FA-A528-6997465534D0}" srcOrd="0" destOrd="0" presId="urn:microsoft.com/office/officeart/2005/8/layout/gear1"/>
    <dgm:cxn modelId="{68C85EC2-2C4D-47C3-9D63-5D7140DDB0B1}" type="presOf" srcId="{DA741825-2FB2-4C6B-8C48-B6B02F04658C}" destId="{6760D140-F195-4674-B060-A94B4A2A922F}" srcOrd="0" destOrd="0" presId="urn:microsoft.com/office/officeart/2005/8/layout/gear1"/>
    <dgm:cxn modelId="{1BC70367-0468-453A-B77C-240FCD4C6B4B}" type="presOf" srcId="{07F66968-78C7-461F-9976-ED85D0F1825E}" destId="{E4FAD7D7-B0F7-4402-89AF-08A9F04A1DBC}" srcOrd="0" destOrd="0" presId="urn:microsoft.com/office/officeart/2005/8/layout/gear1"/>
    <dgm:cxn modelId="{5A855AE9-1AE5-459F-A7B3-E4A16A6E00AB}" type="presOf" srcId="{E6DE9470-31BE-4C7A-A2DB-13F2141764D6}" destId="{859FB875-8379-4899-9CAC-B879F3D970C1}" srcOrd="0" destOrd="0" presId="urn:microsoft.com/office/officeart/2005/8/layout/gear1"/>
    <dgm:cxn modelId="{6E512F36-6CBF-41CE-8F16-E27945514165}" srcId="{123038CC-F8C0-4CE6-9860-EEE2CBB7AE54}" destId="{E6DE9470-31BE-4C7A-A2DB-13F2141764D6}" srcOrd="2" destOrd="0" parTransId="{513CBFA9-3A01-4B68-9D8D-F39CD5527494}" sibTransId="{07F66968-78C7-461F-9976-ED85D0F1825E}"/>
    <dgm:cxn modelId="{B8EA1613-7FF0-4E6F-A983-86FE482853D3}" type="presOf" srcId="{123038CC-F8C0-4CE6-9860-EEE2CBB7AE54}" destId="{6A705187-98F9-4E79-896B-20F966CF7799}" srcOrd="0" destOrd="0" presId="urn:microsoft.com/office/officeart/2005/8/layout/gear1"/>
    <dgm:cxn modelId="{FF3EB516-8967-48A1-9BE5-C02B8C958F4C}" type="presOf" srcId="{E6DE9470-31BE-4C7A-A2DB-13F2141764D6}" destId="{2368D291-9767-4160-AC77-13AAB56834E7}" srcOrd="2" destOrd="0" presId="urn:microsoft.com/office/officeart/2005/8/layout/gear1"/>
    <dgm:cxn modelId="{E218EDCC-A936-49DE-AED0-235A041F6201}" type="presOf" srcId="{2988DCDE-3DF6-4302-B8AF-E8F132251E5F}" destId="{01423B0A-76B3-4A20-8DFC-AD6162C42C18}" srcOrd="0" destOrd="0" presId="urn:microsoft.com/office/officeart/2005/8/layout/gear1"/>
    <dgm:cxn modelId="{62F5FAC4-8286-464C-8FE8-A36F23914F79}" type="presOf" srcId="{E6DE9470-31BE-4C7A-A2DB-13F2141764D6}" destId="{D4CF1BB6-A601-435D-8BAD-F81D959E47EA}" srcOrd="1" destOrd="0" presId="urn:microsoft.com/office/officeart/2005/8/layout/gear1"/>
    <dgm:cxn modelId="{1A6FAA10-A1A9-4D82-8CA1-90C08AA08ED7}" type="presOf" srcId="{B228C8EA-51B5-4DDB-B785-DC49D3FABFDF}" destId="{10528499-4522-4F2A-951D-72339E634513}" srcOrd="2" destOrd="0" presId="urn:microsoft.com/office/officeart/2005/8/layout/gear1"/>
    <dgm:cxn modelId="{96AE4767-6157-4759-B785-180335BC1228}" type="presOf" srcId="{2988DCDE-3DF6-4302-B8AF-E8F132251E5F}" destId="{4C0FB6EC-F2E3-4FDD-818A-AA40E08D4472}" srcOrd="1" destOrd="0" presId="urn:microsoft.com/office/officeart/2005/8/layout/gear1"/>
    <dgm:cxn modelId="{D14FE68E-0153-4C7D-917D-EF0259A71DB5}" type="presOf" srcId="{94B16D56-94A9-4F69-A5D3-51806A3913CF}" destId="{8E1F5D44-79D3-4B15-8930-43C766FA8079}" srcOrd="0" destOrd="0" presId="urn:microsoft.com/office/officeart/2005/8/layout/gear1"/>
    <dgm:cxn modelId="{776F6768-AFC2-4684-BCD4-3541B329CC05}" type="presOf" srcId="{E6DE9470-31BE-4C7A-A2DB-13F2141764D6}" destId="{1DBA6105-75EE-4B6A-BD12-3051AD54979F}" srcOrd="3" destOrd="0" presId="urn:microsoft.com/office/officeart/2005/8/layout/gear1"/>
    <dgm:cxn modelId="{F8C7E697-D86B-4666-BC43-53F8C8508D8F}" srcId="{123038CC-F8C0-4CE6-9860-EEE2CBB7AE54}" destId="{B228C8EA-51B5-4DDB-B785-DC49D3FABFDF}" srcOrd="0" destOrd="0" parTransId="{933FD61D-4A21-4816-9A0F-F2648C2DAEFA}" sibTransId="{94B16D56-94A9-4F69-A5D3-51806A3913CF}"/>
    <dgm:cxn modelId="{8E4A5818-5605-4779-A223-6C83704EDC78}" type="presOf" srcId="{2988DCDE-3DF6-4302-B8AF-E8F132251E5F}" destId="{A1C51776-4F31-4A00-8211-1BF954761AC0}" srcOrd="2" destOrd="0" presId="urn:microsoft.com/office/officeart/2005/8/layout/gear1"/>
    <dgm:cxn modelId="{45A3F1C1-9D27-4E2D-816C-8D9098B1E8C9}" type="presOf" srcId="{B228C8EA-51B5-4DDB-B785-DC49D3FABFDF}" destId="{F6AA476E-D83E-46EF-B261-134EEB985FBB}" srcOrd="1" destOrd="0" presId="urn:microsoft.com/office/officeart/2005/8/layout/gear1"/>
    <dgm:cxn modelId="{A3539C24-E573-488A-BC2A-FFA003CC8C78}" srcId="{123038CC-F8C0-4CE6-9860-EEE2CBB7AE54}" destId="{2988DCDE-3DF6-4302-B8AF-E8F132251E5F}" srcOrd="1" destOrd="0" parTransId="{3076C265-2012-4C2D-924F-E6116C5D7AF5}" sibTransId="{DA741825-2FB2-4C6B-8C48-B6B02F04658C}"/>
    <dgm:cxn modelId="{4F497C73-8DF6-4328-A7E4-D6DB302DB114}" type="presParOf" srcId="{6A705187-98F9-4E79-896B-20F966CF7799}" destId="{D06D630C-52B4-47FA-A528-6997465534D0}" srcOrd="0" destOrd="0" presId="urn:microsoft.com/office/officeart/2005/8/layout/gear1"/>
    <dgm:cxn modelId="{1DFC8D7A-05E2-4EE8-947A-D75AC9F49EFE}" type="presParOf" srcId="{6A705187-98F9-4E79-896B-20F966CF7799}" destId="{F6AA476E-D83E-46EF-B261-134EEB985FBB}" srcOrd="1" destOrd="0" presId="urn:microsoft.com/office/officeart/2005/8/layout/gear1"/>
    <dgm:cxn modelId="{1A89EFE9-B223-4F64-B80B-BDF165ED5685}" type="presParOf" srcId="{6A705187-98F9-4E79-896B-20F966CF7799}" destId="{10528499-4522-4F2A-951D-72339E634513}" srcOrd="2" destOrd="0" presId="urn:microsoft.com/office/officeart/2005/8/layout/gear1"/>
    <dgm:cxn modelId="{E8C1671B-B3AC-4389-B855-82107E0D1D01}" type="presParOf" srcId="{6A705187-98F9-4E79-896B-20F966CF7799}" destId="{01423B0A-76B3-4A20-8DFC-AD6162C42C18}" srcOrd="3" destOrd="0" presId="urn:microsoft.com/office/officeart/2005/8/layout/gear1"/>
    <dgm:cxn modelId="{1C0A7247-3231-4D15-ACBC-F03055025631}" type="presParOf" srcId="{6A705187-98F9-4E79-896B-20F966CF7799}" destId="{4C0FB6EC-F2E3-4FDD-818A-AA40E08D4472}" srcOrd="4" destOrd="0" presId="urn:microsoft.com/office/officeart/2005/8/layout/gear1"/>
    <dgm:cxn modelId="{F24375F3-985D-4A02-8BF8-D8973AA943DD}" type="presParOf" srcId="{6A705187-98F9-4E79-896B-20F966CF7799}" destId="{A1C51776-4F31-4A00-8211-1BF954761AC0}" srcOrd="5" destOrd="0" presId="urn:microsoft.com/office/officeart/2005/8/layout/gear1"/>
    <dgm:cxn modelId="{B429A53A-0D07-4749-8AD6-1B42BC58C0A7}" type="presParOf" srcId="{6A705187-98F9-4E79-896B-20F966CF7799}" destId="{859FB875-8379-4899-9CAC-B879F3D970C1}" srcOrd="6" destOrd="0" presId="urn:microsoft.com/office/officeart/2005/8/layout/gear1"/>
    <dgm:cxn modelId="{562BBE4D-B7C7-4E8B-A369-656E5DE0014E}" type="presParOf" srcId="{6A705187-98F9-4E79-896B-20F966CF7799}" destId="{D4CF1BB6-A601-435D-8BAD-F81D959E47EA}" srcOrd="7" destOrd="0" presId="urn:microsoft.com/office/officeart/2005/8/layout/gear1"/>
    <dgm:cxn modelId="{F32C0F2F-B33F-4153-BC11-AEFF08254394}" type="presParOf" srcId="{6A705187-98F9-4E79-896B-20F966CF7799}" destId="{2368D291-9767-4160-AC77-13AAB56834E7}" srcOrd="8" destOrd="0" presId="urn:microsoft.com/office/officeart/2005/8/layout/gear1"/>
    <dgm:cxn modelId="{3D29F61E-6C48-4025-BEF9-442301D280E4}" type="presParOf" srcId="{6A705187-98F9-4E79-896B-20F966CF7799}" destId="{1DBA6105-75EE-4B6A-BD12-3051AD54979F}" srcOrd="9" destOrd="0" presId="urn:microsoft.com/office/officeart/2005/8/layout/gear1"/>
    <dgm:cxn modelId="{A738BA2A-9F47-436E-A091-83BF789877A3}" type="presParOf" srcId="{6A705187-98F9-4E79-896B-20F966CF7799}" destId="{8E1F5D44-79D3-4B15-8930-43C766FA8079}" srcOrd="10" destOrd="0" presId="urn:microsoft.com/office/officeart/2005/8/layout/gear1"/>
    <dgm:cxn modelId="{590B67A3-237F-4245-B176-DFDFA25CBE5C}" type="presParOf" srcId="{6A705187-98F9-4E79-896B-20F966CF7799}" destId="{6760D140-F195-4674-B060-A94B4A2A922F}" srcOrd="11" destOrd="0" presId="urn:microsoft.com/office/officeart/2005/8/layout/gear1"/>
    <dgm:cxn modelId="{07621CAF-3050-4C48-BD40-22CDBF39CD1B}" type="presParOf" srcId="{6A705187-98F9-4E79-896B-20F966CF7799}" destId="{E4FAD7D7-B0F7-4402-89AF-08A9F04A1DB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D630C-52B4-47FA-A528-6997465534D0}">
      <dsp:nvSpPr>
        <dsp:cNvPr id="0" name=""/>
        <dsp:cNvSpPr/>
      </dsp:nvSpPr>
      <dsp:spPr>
        <a:xfrm>
          <a:off x="6385560" y="3223260"/>
          <a:ext cx="3939540" cy="3939540"/>
        </a:xfrm>
        <a:prstGeom prst="gear9">
          <a:avLst/>
        </a:prstGeom>
        <a:gradFill rotWithShape="0">
          <a:gsLst>
            <a:gs pos="0">
              <a:srgbClr val="CC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Introduction to 2 Types of Reproduction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385560" y="3223260"/>
        <a:ext cx="3939540" cy="3939540"/>
      </dsp:txXfrm>
    </dsp:sp>
    <dsp:sp modelId="{01423B0A-76B3-4A20-8DFC-AD6162C42C18}">
      <dsp:nvSpPr>
        <dsp:cNvPr id="0" name=""/>
        <dsp:cNvSpPr/>
      </dsp:nvSpPr>
      <dsp:spPr>
        <a:xfrm>
          <a:off x="4093464" y="2292096"/>
          <a:ext cx="2865120" cy="2865120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Set Up new Measurement Topic</a:t>
          </a:r>
          <a:endParaRPr lang="en-US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093464" y="2292096"/>
        <a:ext cx="2865120" cy="2865120"/>
      </dsp:txXfrm>
    </dsp:sp>
    <dsp:sp modelId="{859FB875-8379-4899-9CAC-B879F3D970C1}">
      <dsp:nvSpPr>
        <dsp:cNvPr id="0" name=""/>
        <dsp:cNvSpPr/>
      </dsp:nvSpPr>
      <dsp:spPr>
        <a:xfrm rot="20700000">
          <a:off x="5698223" y="315455"/>
          <a:ext cx="2807232" cy="2807232"/>
        </a:xfrm>
        <a:prstGeom prst="gear6">
          <a:avLst/>
        </a:prstGeom>
        <a:solidFill>
          <a:srgbClr val="FFFF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Review </a:t>
          </a:r>
          <a:r>
            <a:rPr lang="en-US" sz="2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MT 14 </a:t>
          </a:r>
          <a:r>
            <a:rPr lang="en-US" sz="23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MAJORSum</a:t>
          </a:r>
          <a:endParaRPr lang="en-US" sz="2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313932" y="931164"/>
        <a:ext cx="1575816" cy="1575816"/>
      </dsp:txXfrm>
    </dsp:sp>
    <dsp:sp modelId="{8E1F5D44-79D3-4B15-8930-43C766FA8079}">
      <dsp:nvSpPr>
        <dsp:cNvPr id="0" name=""/>
        <dsp:cNvSpPr/>
      </dsp:nvSpPr>
      <dsp:spPr>
        <a:xfrm>
          <a:off x="6116367" y="2609408"/>
          <a:ext cx="5042611" cy="5042611"/>
        </a:xfrm>
        <a:prstGeom prst="circularArrow">
          <a:avLst>
            <a:gd name="adj1" fmla="val 4688"/>
            <a:gd name="adj2" fmla="val 299029"/>
            <a:gd name="adj3" fmla="val 2559607"/>
            <a:gd name="adj4" fmla="val 15770680"/>
            <a:gd name="adj5" fmla="val 5469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0D140-F195-4674-B060-A94B4A2A922F}">
      <dsp:nvSpPr>
        <dsp:cNvPr id="0" name=""/>
        <dsp:cNvSpPr/>
      </dsp:nvSpPr>
      <dsp:spPr>
        <a:xfrm>
          <a:off x="3586056" y="1645413"/>
          <a:ext cx="3663772" cy="36637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FAD7D7-B0F7-4402-89AF-08A9F04A1DBC}">
      <dsp:nvSpPr>
        <dsp:cNvPr id="0" name=""/>
        <dsp:cNvSpPr/>
      </dsp:nvSpPr>
      <dsp:spPr>
        <a:xfrm>
          <a:off x="5048881" y="-312173"/>
          <a:ext cx="3950284" cy="39502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24BCC-DAF1-4F7F-9162-2317D044BED3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7EC83-86C2-4623-AAC5-84396941BB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F81106-14BC-4097-9835-7C418CDA7B86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69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9989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21B56C93-1432-4526-9223-BB9721EE9EC0}" type="slidenum">
              <a:rPr lang="en-US" sz="1200">
                <a:latin typeface="Times New Roman" pitchFamily="18" charset="0"/>
              </a:rPr>
              <a:pPr algn="r"/>
              <a:t>13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0" tIns="45279" rIns="90560" bIns="45279" anchor="b"/>
          <a:lstStyle/>
          <a:p>
            <a:pPr algn="r" eaLnBrk="0" hangingPunct="0"/>
            <a:fld id="{2C443D3C-0548-4DEC-B12A-FE35871C121B}" type="slidenum">
              <a:rPr lang="en-US" sz="1300">
                <a:latin typeface="Times New Roman" pitchFamily="18" charset="0"/>
              </a:rPr>
              <a:pPr algn="r" eaLnBrk="0" hangingPunct="0"/>
              <a:t>14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71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6977" y="683926"/>
            <a:ext cx="4547152" cy="3429000"/>
          </a:xfrm>
          <a:ln/>
        </p:spPr>
      </p:sp>
      <p:sp>
        <p:nvSpPr>
          <p:cNvPr id="171012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6049"/>
          </a:xfrm>
          <a:noFill/>
          <a:ln/>
        </p:spPr>
        <p:txBody>
          <a:bodyPr lIns="89696" tIns="44846" rIns="89696" bIns="44846"/>
          <a:lstStyle/>
          <a:p>
            <a:pPr eaLnBrk="1" hangingPunct="1"/>
            <a:endParaRPr lang="en-US" smtClean="0"/>
          </a:p>
        </p:txBody>
      </p:sp>
      <p:sp>
        <p:nvSpPr>
          <p:cNvPr id="171013" name="Slide Number Placeholder 3"/>
          <p:cNvSpPr txBox="1">
            <a:spLocks noGrp="1"/>
          </p:cNvSpPr>
          <p:nvPr/>
        </p:nvSpPr>
        <p:spPr bwMode="auto">
          <a:xfrm>
            <a:off x="3884027" y="8683366"/>
            <a:ext cx="2972421" cy="45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96" tIns="44846" rIns="89696" bIns="44846" anchor="b"/>
          <a:lstStyle/>
          <a:p>
            <a:pPr algn="r" defTabSz="892628" eaLnBrk="0" hangingPunct="0"/>
            <a:fld id="{A34622F7-618E-44C1-8CB6-8A21A9CA0ADA}" type="slidenum">
              <a:rPr lang="en-US" sz="1300"/>
              <a:pPr algn="r" defTabSz="892628" eaLnBrk="0" hangingPunct="0"/>
              <a:t>14</a:t>
            </a:fld>
            <a:endParaRPr lang="en-US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235E-1CE8-4D4B-BB47-27EA1C42FFF3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8F9106-1D3C-4C92-8BE8-ABF8E5CB1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235E-1CE8-4D4B-BB47-27EA1C42FFF3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106-1D3C-4C92-8BE8-ABF8E5CB1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235E-1CE8-4D4B-BB47-27EA1C42FFF3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106-1D3C-4C92-8BE8-ABF8E5CB1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235E-1CE8-4D4B-BB47-27EA1C42FFF3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8F9106-1D3C-4C92-8BE8-ABF8E5CB1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235E-1CE8-4D4B-BB47-27EA1C42FFF3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106-1D3C-4C92-8BE8-ABF8E5CB14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235E-1CE8-4D4B-BB47-27EA1C42FFF3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106-1D3C-4C92-8BE8-ABF8E5CB1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235E-1CE8-4D4B-BB47-27EA1C42FFF3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08F9106-1D3C-4C92-8BE8-ABF8E5CB14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235E-1CE8-4D4B-BB47-27EA1C42FFF3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106-1D3C-4C92-8BE8-ABF8E5CB1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235E-1CE8-4D4B-BB47-27EA1C42FFF3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106-1D3C-4C92-8BE8-ABF8E5CB1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235E-1CE8-4D4B-BB47-27EA1C42FFF3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106-1D3C-4C92-8BE8-ABF8E5CB1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235E-1CE8-4D4B-BB47-27EA1C42FFF3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106-1D3C-4C92-8BE8-ABF8E5CB144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1E235E-1CE8-4D4B-BB47-27EA1C42FFF3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8F9106-1D3C-4C92-8BE8-ABF8E5CB14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youtube.com/watch?v=_FBBnNhN_NM&amp;feature=related&amp;safety_mode=true&amp;persist_safety_mode=1&amp;safe=activ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ogy-resources.com/drawing-paramecium-vorticella.html" TargetMode="External"/><Relationship Id="rId5" Type="http://schemas.openxmlformats.org/officeDocument/2006/relationships/hyperlink" Target="http://www.youtube.com/watch?v=vnlkvquWXS8&amp;feature=related&amp;safety_mode=true&amp;persist_safety_mode=1&amp;safe=active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iOvrq6ssy2Y&amp;feature=related&amp;safety_mode=true&amp;persist_safety_mode=1&amp;safe=active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www.youtube.com/watch?v=Kukv0AtIVdU&amp;safety_mode=true&amp;persist_safety_mode=1&amp;safe=activ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489CSop00sY&amp;safety_mode=true&amp;persist_safety_mode=1&amp;safe=active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2057400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923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7200"/>
            <a:ext cx="2438400" cy="62484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TOPIC:</a:t>
            </a:r>
            <a:endParaRPr lang="en-US" sz="11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 GOAL: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05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9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9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05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05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05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05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05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05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05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GET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TASK</a:t>
            </a:r>
          </a:p>
        </p:txBody>
      </p:sp>
      <p:sp>
        <p:nvSpPr>
          <p:cNvPr id="1119236" name="Text Box 7"/>
          <p:cNvSpPr txBox="1">
            <a:spLocks noChangeArrowheads="1"/>
          </p:cNvSpPr>
          <p:nvPr/>
        </p:nvSpPr>
        <p:spPr bwMode="auto">
          <a:xfrm>
            <a:off x="7010400" y="0"/>
            <a:ext cx="2133600" cy="12001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latin typeface="+mj-lt"/>
                <a:cs typeface="+mn-cs"/>
              </a:rPr>
              <a:t>    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Mon    01.28.13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  <a:p>
            <a:pPr algn="r" eaLnBrk="0" hangingPunct="0">
              <a:spcBef>
                <a:spcPct val="50000"/>
              </a:spcBef>
              <a:defRPr/>
            </a:pPr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  <a:p>
            <a:pPr algn="r" eaLnBrk="0" hangingPunct="0">
              <a:spcBef>
                <a:spcPct val="50000"/>
              </a:spcBef>
              <a:defRPr/>
            </a:pPr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2133600" y="4267200"/>
            <a:ext cx="701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US" sz="3600" b="1">
              <a:solidFill>
                <a:srgbClr val="CC0000"/>
              </a:solidFill>
            </a:endParaRPr>
          </a:p>
        </p:txBody>
      </p:sp>
      <p:sp>
        <p:nvSpPr>
          <p:cNvPr id="237574" name="Rectangle 5"/>
          <p:cNvSpPr>
            <a:spLocks noChangeArrowheads="1"/>
          </p:cNvSpPr>
          <p:nvPr/>
        </p:nvSpPr>
        <p:spPr bwMode="auto">
          <a:xfrm>
            <a:off x="2133600" y="15240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75000"/>
              </a:lnSpc>
              <a:defRPr/>
            </a:pPr>
            <a:r>
              <a:rPr lang="en-US" sz="3200" b="1" dirty="0">
                <a:latin typeface="+mj-lt"/>
                <a:cs typeface="+mn-cs"/>
              </a:rPr>
              <a:t>I will </a:t>
            </a:r>
            <a:r>
              <a:rPr lang="en-US" sz="3200" b="1" dirty="0" smtClean="0">
                <a:latin typeface="+mj-lt"/>
                <a:cs typeface="+mn-cs"/>
              </a:rPr>
              <a:t>review my MT 14 </a:t>
            </a:r>
            <a:r>
              <a:rPr lang="en-US" sz="3200" b="1" dirty="0" err="1" smtClean="0">
                <a:latin typeface="+mj-lt"/>
                <a:cs typeface="+mn-cs"/>
              </a:rPr>
              <a:t>MAJORSum</a:t>
            </a:r>
            <a:r>
              <a:rPr lang="en-US" sz="3200" b="1" dirty="0" smtClean="0">
                <a:latin typeface="+mj-lt"/>
                <a:cs typeface="+mn-cs"/>
              </a:rPr>
              <a:t> and set up my ISN with the new MT 15 packet and get a basic understanding of the 2 types of Cell Reproduction</a:t>
            </a:r>
            <a:endParaRPr lang="en-US" sz="3200" b="1" dirty="0">
              <a:latin typeface="+mj-lt"/>
              <a:cs typeface="+mn-cs"/>
            </a:endParaRPr>
          </a:p>
          <a:p>
            <a:pPr marL="533400" indent="-533400">
              <a:lnSpc>
                <a:spcPct val="75000"/>
              </a:lnSpc>
              <a:defRPr/>
            </a:pPr>
            <a:endParaRPr lang="en-US" sz="2800" b="1" dirty="0">
              <a:latin typeface="+mj-lt"/>
              <a:cs typeface="+mn-cs"/>
            </a:endParaRPr>
          </a:p>
          <a:p>
            <a:pPr marL="533400" indent="-533400">
              <a:lnSpc>
                <a:spcPct val="75000"/>
              </a:lnSpc>
              <a:defRPr/>
            </a:pPr>
            <a:endParaRPr lang="en-US" sz="2800" b="1" dirty="0">
              <a:latin typeface="+mj-lt"/>
              <a:cs typeface="+mn-cs"/>
            </a:endParaRPr>
          </a:p>
          <a:p>
            <a:pPr marL="742950" indent="-742950">
              <a:lnSpc>
                <a:spcPct val="75000"/>
              </a:lnSpc>
              <a:buFont typeface="+mj-lt"/>
              <a:buAutoNum type="arabicPeriod"/>
              <a:defRPr/>
            </a:pPr>
            <a:r>
              <a:rPr lang="en-US" sz="3600" b="1" dirty="0" smtClean="0">
                <a:latin typeface="+mj-lt"/>
                <a:cs typeface="+mn-cs"/>
              </a:rPr>
              <a:t>If you did not take the </a:t>
            </a:r>
            <a:r>
              <a:rPr lang="en-US" sz="3600" b="1" dirty="0" err="1" smtClean="0">
                <a:latin typeface="+mj-lt"/>
                <a:cs typeface="+mn-cs"/>
              </a:rPr>
              <a:t>MAJORSum</a:t>
            </a:r>
            <a:r>
              <a:rPr lang="en-US" sz="3600" b="1" dirty="0" smtClean="0">
                <a:latin typeface="+mj-lt"/>
                <a:cs typeface="+mn-cs"/>
              </a:rPr>
              <a:t> on Friday, take out a sheet of paper, # from 1-20 </a:t>
            </a:r>
            <a:r>
              <a:rPr lang="en-US" sz="3600" b="1" dirty="0" smtClean="0">
                <a:latin typeface="+mj-lt"/>
                <a:cs typeface="+mn-cs"/>
                <a:sym typeface="Wingdings" pitchFamily="2" charset="2"/>
              </a:rPr>
              <a:t> be prepared to go next door to take the test.</a:t>
            </a:r>
          </a:p>
          <a:p>
            <a:pPr marL="742950" indent="-742950">
              <a:lnSpc>
                <a:spcPct val="75000"/>
              </a:lnSpc>
              <a:buFont typeface="+mj-lt"/>
              <a:buAutoNum type="arabicPeriod"/>
              <a:defRPr/>
            </a:pPr>
            <a:r>
              <a:rPr lang="en-US" sz="3600" b="1" dirty="0" smtClean="0">
                <a:latin typeface="+mj-lt"/>
                <a:cs typeface="+mn-cs"/>
                <a:sym typeface="Wingdings" pitchFamily="2" charset="2"/>
              </a:rPr>
              <a:t>The rest will go over their results</a:t>
            </a:r>
            <a:endParaRPr lang="en-US" sz="3600" b="1" dirty="0" smtClean="0">
              <a:latin typeface="+mj-lt"/>
              <a:cs typeface="+mn-cs"/>
            </a:endParaRP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457200" y="4114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19241" name="Rectangle 18"/>
          <p:cNvSpPr>
            <a:spLocks noChangeArrowheads="1"/>
          </p:cNvSpPr>
          <p:nvPr/>
        </p:nvSpPr>
        <p:spPr bwMode="auto">
          <a:xfrm>
            <a:off x="2057400" y="7620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  <a:tabLst>
                <a:tab pos="1768475" algn="l"/>
              </a:tabLs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rPr>
              <a:t>Measurement Topic 15,                   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rPr>
              <a:t>Reproduction of Life</a:t>
            </a:r>
            <a:r>
              <a:rPr lang="en-US" sz="4000" dirty="0">
                <a:solidFill>
                  <a:srgbClr val="F8F8F8"/>
                </a:solidFill>
                <a:latin typeface="+mj-lt"/>
                <a:cs typeface="+mn-cs"/>
              </a:rPr>
              <a:t>  </a:t>
            </a:r>
            <a:endParaRPr lang="en-US" sz="3600" b="1" dirty="0">
              <a:solidFill>
                <a:srgbClr val="F8F8F8"/>
              </a:solidFill>
              <a:latin typeface="+mj-lt"/>
              <a:cs typeface="+mn-cs"/>
            </a:endParaRPr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20574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2057400" y="1219200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2057400" y="2895600"/>
            <a:ext cx="693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3300" b="1" u="sng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Asexual Reproduction in Plants!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6" descr="http://1.bp.blogspot.com/_o4I0skPGvsY/TEQuF0ffEVI/AAAAAAABOpo/xfAtveyRP50/s1600/spider-plant-2.jpg"/>
          <p:cNvPicPr>
            <a:picLocks noChangeAspect="1" noChangeArrowheads="1"/>
          </p:cNvPicPr>
          <p:nvPr/>
        </p:nvPicPr>
        <p:blipFill>
          <a:blip r:embed="rId2" cstate="print"/>
          <a:srcRect b="4527"/>
          <a:stretch>
            <a:fillRect/>
          </a:stretch>
        </p:blipFill>
        <p:spPr bwMode="auto">
          <a:xfrm>
            <a:off x="0" y="1600200"/>
            <a:ext cx="35909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http://www.cccmkc.edu.hk/~sbj-biology/CERT%20BIO/Reproduction%20and%20growth/Asexual%20reproduction/Leaf%20cutting_image/succulent%20one_leaf%20cutting_baby%20plantlet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7544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http://www.elateafrica.org/elate/biology/reproductioninplants/reproduction.jpg"/>
          <p:cNvPicPr>
            <a:picLocks noChangeAspect="1" noChangeArrowheads="1"/>
          </p:cNvPicPr>
          <p:nvPr/>
        </p:nvPicPr>
        <p:blipFill>
          <a:blip r:embed="rId4" cstate="print"/>
          <a:srcRect l="4546" r="4546" b="8046"/>
          <a:stretch>
            <a:fillRect/>
          </a:stretch>
        </p:blipFill>
        <p:spPr bwMode="auto">
          <a:xfrm>
            <a:off x="297180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 descr="http://www.buzzle.com/img/articleImages/365622-42111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9900" y="3571875"/>
            <a:ext cx="23241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Sexual Reproduction!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Joining… Fusion of GAMETES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 Fertilization</a:t>
            </a:r>
          </a:p>
        </p:txBody>
      </p:sp>
      <p:pic>
        <p:nvPicPr>
          <p:cNvPr id="31748" name="Picture 2" descr="http://www.pdimages.com/Sperm-e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514600"/>
            <a:ext cx="3810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http://t2.gstatic.com/images?q=tbn:ANd9GcRfp2e8_9bGNUkvIr4LnBpyBMbD6m6jOuhCez9TRxE7OJ_cysAfzLwEQt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32766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http://www.phlebotomists.co.uk/wp-content/uploads/2011/03/12+-+sperm_and_e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 descr="http://2.bp.blogspot.com/_70a-Emnww9I/TDvL5uPu5DI/AAAAAAAAAKE/PelREFrEUk4/s1600/sperm_into_eg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5450" y="3905250"/>
            <a:ext cx="2368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189538" y="622300"/>
            <a:ext cx="3733800" cy="623888"/>
            <a:chOff x="2352" y="2072"/>
            <a:chExt cx="2352" cy="393"/>
          </a:xfrm>
        </p:grpSpPr>
        <p:sp>
          <p:nvSpPr>
            <p:cNvPr id="31754" name="Oval 9"/>
            <p:cNvSpPr>
              <a:spLocks noChangeArrowheads="1"/>
            </p:cNvSpPr>
            <p:nvPr/>
          </p:nvSpPr>
          <p:spPr bwMode="auto">
            <a:xfrm>
              <a:off x="2482" y="2160"/>
              <a:ext cx="206" cy="94"/>
            </a:xfrm>
            <a:prstGeom prst="ellipse">
              <a:avLst/>
            </a:prstGeom>
            <a:solidFill>
              <a:srgbClr val="3366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10"/>
            <p:cNvSpPr>
              <a:spLocks noChangeArrowheads="1"/>
            </p:cNvSpPr>
            <p:nvPr/>
          </p:nvSpPr>
          <p:spPr bwMode="auto">
            <a:xfrm>
              <a:off x="3216" y="2112"/>
              <a:ext cx="384" cy="293"/>
            </a:xfrm>
            <a:prstGeom prst="ellipse">
              <a:avLst/>
            </a:prstGeom>
            <a:solidFill>
              <a:srgbClr val="FF99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Oval 11"/>
            <p:cNvSpPr>
              <a:spLocks noChangeArrowheads="1"/>
            </p:cNvSpPr>
            <p:nvPr/>
          </p:nvSpPr>
          <p:spPr bwMode="auto">
            <a:xfrm>
              <a:off x="4176" y="2112"/>
              <a:ext cx="528" cy="353"/>
            </a:xfrm>
            <a:prstGeom prst="ellipse">
              <a:avLst/>
            </a:prstGeom>
            <a:solidFill>
              <a:srgbClr val="CC66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99FF99"/>
                </a:solidFill>
              </a:endParaRPr>
            </a:p>
          </p:txBody>
        </p:sp>
        <p:sp>
          <p:nvSpPr>
            <p:cNvPr id="31757" name="Freeform 12"/>
            <p:cNvSpPr>
              <a:spLocks/>
            </p:cNvSpPr>
            <p:nvPr/>
          </p:nvSpPr>
          <p:spPr bwMode="auto">
            <a:xfrm>
              <a:off x="2352" y="2198"/>
              <a:ext cx="185" cy="250"/>
            </a:xfrm>
            <a:custGeom>
              <a:avLst/>
              <a:gdLst>
                <a:gd name="T0" fmla="*/ 2147483647 w 128"/>
                <a:gd name="T1" fmla="*/ 0 h 288"/>
                <a:gd name="T2" fmla="*/ 2147483647 w 128"/>
                <a:gd name="T3" fmla="*/ 3 h 288"/>
                <a:gd name="T4" fmla="*/ 2147483647 w 128"/>
                <a:gd name="T5" fmla="*/ 3 h 288"/>
                <a:gd name="T6" fmla="*/ 2147483647 w 128"/>
                <a:gd name="T7" fmla="*/ 3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288"/>
                <a:gd name="T14" fmla="*/ 128 w 128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288">
                  <a:moveTo>
                    <a:pt x="112" y="0"/>
                  </a:moveTo>
                  <a:cubicBezTo>
                    <a:pt x="120" y="56"/>
                    <a:pt x="128" y="112"/>
                    <a:pt x="112" y="144"/>
                  </a:cubicBezTo>
                  <a:cubicBezTo>
                    <a:pt x="96" y="176"/>
                    <a:pt x="32" y="168"/>
                    <a:pt x="16" y="192"/>
                  </a:cubicBezTo>
                  <a:cubicBezTo>
                    <a:pt x="0" y="216"/>
                    <a:pt x="16" y="272"/>
                    <a:pt x="16" y="28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Text Box 13"/>
            <p:cNvSpPr txBox="1">
              <a:spLocks noChangeArrowheads="1"/>
            </p:cNvSpPr>
            <p:nvPr/>
          </p:nvSpPr>
          <p:spPr bwMode="auto">
            <a:xfrm>
              <a:off x="2917" y="2101"/>
              <a:ext cx="49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/>
                <a:t>+</a:t>
              </a:r>
            </a:p>
          </p:txBody>
        </p:sp>
        <p:sp>
          <p:nvSpPr>
            <p:cNvPr id="31759" name="Text Box 14"/>
            <p:cNvSpPr txBox="1">
              <a:spLocks noChangeArrowheads="1"/>
            </p:cNvSpPr>
            <p:nvPr/>
          </p:nvSpPr>
          <p:spPr bwMode="auto">
            <a:xfrm>
              <a:off x="3741" y="2072"/>
              <a:ext cx="3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/>
                <a:t>=</a:t>
              </a:r>
            </a:p>
          </p:txBody>
        </p:sp>
      </p:grpSp>
      <p:sp>
        <p:nvSpPr>
          <p:cNvPr id="31753" name="Text Box 15"/>
          <p:cNvSpPr txBox="1">
            <a:spLocks noChangeArrowheads="1"/>
          </p:cNvSpPr>
          <p:nvPr/>
        </p:nvSpPr>
        <p:spPr bwMode="auto">
          <a:xfrm>
            <a:off x="4960938" y="228600"/>
            <a:ext cx="4564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SPERM   +    EGG     =     </a:t>
            </a:r>
            <a:r>
              <a:rPr lang="en-US" sz="2000" b="1" u="sng"/>
              <a:t>ZYGOTE</a:t>
            </a:r>
            <a:endParaRPr lang="en-US" sz="14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Sexual Reproduction in Plants!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4" descr="http://media-3.web.britannica.com/eb-media/06/63306-004-0406576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5334000" cy="38100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447800" y="2743200"/>
            <a:ext cx="690563" cy="533400"/>
          </a:xfrm>
          <a:prstGeom prst="ellipse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1000" y="4800600"/>
            <a:ext cx="690563" cy="533400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799" name="Picture 6" descr="http://t1.gstatic.com/images?q=tbn:ANd9GcThTgygkZyTsxHVuizIFJGdEr-h0n45cWKWquo-lpJ5Lc1Aptv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14600"/>
            <a:ext cx="4581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7239000" y="3733800"/>
            <a:ext cx="1524000" cy="1295400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67400" y="3886200"/>
            <a:ext cx="1295400" cy="1295400"/>
          </a:xfrm>
          <a:prstGeom prst="ellipse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81000"/>
            <a:ext cx="9144000" cy="2286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 we reach                               the Goal for the Day?</a:t>
            </a:r>
            <a:endParaRPr lang="en-US" sz="4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0"/>
            <a:ext cx="9144000" cy="48768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b="1" i="1" u="sng" dirty="0" smtClean="0"/>
              <a:t>…to </a:t>
            </a:r>
            <a:r>
              <a:rPr lang="en-US" sz="3600" b="1" i="1" u="sng" dirty="0" smtClean="0"/>
              <a:t>get </a:t>
            </a:r>
            <a:r>
              <a:rPr lang="en-US" sz="3600" b="1" i="1" u="sng" dirty="0" smtClean="0"/>
              <a:t>a basic understanding of </a:t>
            </a:r>
            <a:r>
              <a:rPr lang="en-US" sz="3600" b="1" i="1" u="sng" dirty="0" smtClean="0"/>
              <a:t>the two basic types of Cell </a:t>
            </a:r>
            <a:r>
              <a:rPr lang="en-US" sz="3600" b="1" i="1" u="sng" dirty="0" smtClean="0"/>
              <a:t>Reproduction…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800" dirty="0" smtClean="0"/>
          </a:p>
          <a:p>
            <a:pPr marL="2453640" lvl="5" indent="-533400">
              <a:buFontTx/>
              <a:buAutoNum type="arabicPeriod"/>
              <a:defRPr/>
            </a:pPr>
            <a:r>
              <a:rPr lang="en-US" sz="3000" i="1" dirty="0" smtClean="0"/>
              <a:t>Did </a:t>
            </a:r>
            <a:r>
              <a:rPr lang="en-US" sz="3000" b="1" i="1" dirty="0" smtClean="0"/>
              <a:t>you</a:t>
            </a:r>
            <a:r>
              <a:rPr lang="en-US" sz="3000" i="1" dirty="0" smtClean="0"/>
              <a:t> reach that goal? </a:t>
            </a:r>
          </a:p>
          <a:p>
            <a:pPr marL="2453640" lvl="5" indent="-533400">
              <a:buFontTx/>
              <a:buAutoNum type="arabicPeriod"/>
              <a:defRPr/>
            </a:pPr>
            <a:r>
              <a:rPr lang="en-US" sz="3000" i="1" dirty="0" smtClean="0"/>
              <a:t>How do </a:t>
            </a:r>
            <a:r>
              <a:rPr lang="en-US" sz="3000" b="1" i="1" dirty="0" smtClean="0"/>
              <a:t>you</a:t>
            </a:r>
            <a:r>
              <a:rPr lang="en-US" sz="3000" i="1" dirty="0" smtClean="0"/>
              <a:t> know that you reached that goal? </a:t>
            </a:r>
          </a:p>
          <a:p>
            <a:pPr marL="2453640" lvl="5" indent="-533400">
              <a:buFontTx/>
              <a:buAutoNum type="arabicPeriod"/>
              <a:defRPr/>
            </a:pPr>
            <a:r>
              <a:rPr lang="en-US" sz="3000" i="1" dirty="0" smtClean="0"/>
              <a:t>What are </a:t>
            </a:r>
            <a:r>
              <a:rPr lang="en-US" sz="3000" b="1" i="1" dirty="0" smtClean="0"/>
              <a:t>you</a:t>
            </a:r>
            <a:r>
              <a:rPr lang="en-US" sz="3000" i="1" dirty="0" smtClean="0"/>
              <a:t> going to do if </a:t>
            </a:r>
            <a:r>
              <a:rPr lang="en-US" sz="3000" b="1" i="1" dirty="0" smtClean="0"/>
              <a:t>you</a:t>
            </a:r>
            <a:r>
              <a:rPr lang="en-US" sz="3000" i="1" dirty="0" smtClean="0"/>
              <a:t> did not reach that goal?</a:t>
            </a:r>
          </a:p>
          <a:p>
            <a:pPr marL="1722120" lvl="3" indent="-533400" eaLnBrk="1" fontAlgn="auto" hangingPunct="1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endParaRPr lang="en-US" sz="3200" i="1" dirty="0" smtClean="0"/>
          </a:p>
          <a:p>
            <a:pPr marL="1722120" lvl="3" indent="-533400" eaLnBrk="1" fontAlgn="auto" hangingPunct="1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endParaRPr lang="en-US" sz="2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65926" name="Text Box 6"/>
          <p:cNvSpPr txBox="1">
            <a:spLocks noChangeArrowheads="1"/>
          </p:cNvSpPr>
          <p:nvPr/>
        </p:nvSpPr>
        <p:spPr bwMode="auto">
          <a:xfrm rot="16200000">
            <a:off x="-2505868" y="2489993"/>
            <a:ext cx="6858000" cy="18780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+mn-cs"/>
              </a:rPr>
              <a:t>HOMEWORK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sz="2400" i="1" dirty="0">
              <a:effectLst>
                <a:outerShdw blurRad="38100" dist="38100" dir="2700000" algn="tl">
                  <a:srgbClr val="808080"/>
                </a:outerShdw>
              </a:effectLst>
              <a:cs typeface="+mn-cs"/>
            </a:endParaRPr>
          </a:p>
        </p:txBody>
      </p:sp>
      <p:pic>
        <p:nvPicPr>
          <p:cNvPr id="23556" name="Picture 7" descr="MCj043473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karma-pol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0"/>
            <a:ext cx="91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3810000" y="6491288"/>
            <a:ext cx="452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solidFill>
                  <a:srgbClr val="FFFFFF"/>
                </a:solidFill>
                <a:sym typeface="Wingdings" pitchFamily="2" charset="2"/>
              </a:rPr>
              <a:t>Be the change you wish to see in the world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784475" y="1301750"/>
            <a:ext cx="6359525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 eaLnBrk="0" hangingPunct="0">
              <a:lnSpc>
                <a:spcPct val="9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en-US" sz="3600">
                <a:solidFill>
                  <a:srgbClr val="FFFFFF"/>
                </a:solidFill>
                <a:latin typeface="Corbel" pitchFamily="34" charset="0"/>
                <a:sym typeface="Wingdings" pitchFamily="2" charset="2"/>
              </a:rPr>
              <a:t>Accept our connectedness to events.</a:t>
            </a:r>
          </a:p>
          <a:p>
            <a:pPr marL="514350" indent="-514350" algn="r" eaLnBrk="0" hangingPunct="0">
              <a:lnSpc>
                <a:spcPct val="90000"/>
              </a:lnSpc>
              <a:buClr>
                <a:srgbClr val="C00000"/>
              </a:buClr>
            </a:pPr>
            <a:endParaRPr lang="en-US" sz="1200">
              <a:solidFill>
                <a:srgbClr val="FFFFFF"/>
              </a:solidFill>
              <a:latin typeface="Corbel" pitchFamily="34" charset="0"/>
              <a:sym typeface="Wingdings" pitchFamily="2" charset="2"/>
            </a:endParaRPr>
          </a:p>
          <a:p>
            <a:pPr marL="514350" indent="-514350" algn="r" eaLnBrk="0" hangingPunct="0">
              <a:lnSpc>
                <a:spcPct val="9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en-US" sz="3600">
                <a:solidFill>
                  <a:srgbClr val="FFFFFF"/>
                </a:solidFill>
                <a:latin typeface="Corbel" pitchFamily="34" charset="0"/>
                <a:sym typeface="Wingdings" pitchFamily="2" charset="2"/>
              </a:rPr>
              <a:t>It is not unknown forces that cause our problems.</a:t>
            </a:r>
          </a:p>
          <a:p>
            <a:pPr marL="514350" indent="-514350" algn="r" eaLnBrk="0" hangingPunct="0">
              <a:lnSpc>
                <a:spcPct val="90000"/>
              </a:lnSpc>
              <a:buClr>
                <a:srgbClr val="C00000"/>
              </a:buClr>
            </a:pPr>
            <a:r>
              <a:rPr lang="en-US" sz="3600">
                <a:solidFill>
                  <a:srgbClr val="FFFFFF"/>
                </a:solidFill>
                <a:latin typeface="Corbel" pitchFamily="34" charset="0"/>
                <a:sym typeface="Wingdings" pitchFamily="2" charset="2"/>
              </a:rPr>
              <a:t> </a:t>
            </a:r>
          </a:p>
          <a:p>
            <a:pPr marL="514350" indent="-514350" algn="r" eaLnBrk="0" hangingPunct="0">
              <a:lnSpc>
                <a:spcPct val="9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en-US" sz="3600">
                <a:solidFill>
                  <a:srgbClr val="FFFFFF"/>
                </a:solidFill>
                <a:latin typeface="Corbel" pitchFamily="34" charset="0"/>
                <a:sym typeface="Wingdings" pitchFamily="2" charset="2"/>
              </a:rPr>
              <a:t>We are the cause and the cure.</a:t>
            </a:r>
          </a:p>
          <a:p>
            <a:pPr marL="514350" indent="-514350" algn="r" eaLnBrk="0" hangingPunct="0">
              <a:lnSpc>
                <a:spcPct val="90000"/>
              </a:lnSpc>
              <a:buClr>
                <a:srgbClr val="C00000"/>
              </a:buClr>
            </a:pPr>
            <a:endParaRPr lang="en-US" sz="1200">
              <a:solidFill>
                <a:srgbClr val="FFFFFF"/>
              </a:solidFill>
              <a:latin typeface="Corbel" pitchFamily="34" charset="0"/>
              <a:sym typeface="Wingdings" pitchFamily="2" charset="2"/>
            </a:endParaRPr>
          </a:p>
          <a:p>
            <a:pPr marL="514350" indent="-514350" algn="r" eaLnBrk="0" hangingPunct="0">
              <a:lnSpc>
                <a:spcPct val="9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en-US" sz="3600">
                <a:solidFill>
                  <a:srgbClr val="FFFFFF"/>
                </a:solidFill>
                <a:latin typeface="Corbel" pitchFamily="34" charset="0"/>
                <a:sym typeface="Wingdings" pitchFamily="2" charset="2"/>
              </a:rPr>
              <a:t>We create our own reality and  we can change it.</a:t>
            </a:r>
            <a:endParaRPr lang="en-US" sz="2800">
              <a:solidFill>
                <a:srgbClr val="FFFFFF"/>
              </a:solidFill>
              <a:latin typeface="Corbe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2667000" y="-304800"/>
          <a:ext cx="13487400" cy="71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914400"/>
          </a:xfrm>
        </p:spPr>
        <p:txBody>
          <a:bodyPr rtlCol="0">
            <a:normAutofit fontScale="85000" lnSpcReduction="10000"/>
          </a:bodyPr>
          <a:lstStyle/>
          <a:p>
            <a:pPr marL="533400" indent="-53340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tyle Script" pitchFamily="66" charset="0"/>
              </a:rPr>
              <a:t>How DNA uses RNA to tell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tyle Script" pitchFamily="66" charset="0"/>
              </a:rPr>
              <a:t>Ribosomes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tyle Script" pitchFamily="66" charset="0"/>
              </a:rPr>
              <a:t> to make Proteins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estyle Script" pitchFamily="66" charset="0"/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b="1" dirty="0"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63301" name="Oval 4"/>
          <p:cNvSpPr>
            <a:spLocks noChangeArrowheads="1"/>
          </p:cNvSpPr>
          <p:nvPr/>
        </p:nvSpPr>
        <p:spPr bwMode="auto">
          <a:xfrm>
            <a:off x="2971800" y="3352800"/>
            <a:ext cx="4114800" cy="3505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u="none">
              <a:cs typeface="+mn-cs"/>
            </a:endParaRPr>
          </a:p>
        </p:txBody>
      </p:sp>
      <p:sp>
        <p:nvSpPr>
          <p:cNvPr id="93188" name="Oval 5"/>
          <p:cNvSpPr>
            <a:spLocks noChangeArrowheads="1"/>
          </p:cNvSpPr>
          <p:nvPr/>
        </p:nvSpPr>
        <p:spPr bwMode="auto">
          <a:xfrm>
            <a:off x="3505200" y="3810000"/>
            <a:ext cx="1524000" cy="1325563"/>
          </a:xfrm>
          <a:prstGeom prst="ellipse">
            <a:avLst/>
          </a:prstGeom>
          <a:solidFill>
            <a:srgbClr val="FFCC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u="none"/>
          </a:p>
        </p:txBody>
      </p:sp>
      <p:sp>
        <p:nvSpPr>
          <p:cNvPr id="1463303" name="Text Box 6"/>
          <p:cNvSpPr txBox="1">
            <a:spLocks noChangeArrowheads="1"/>
          </p:cNvSpPr>
          <p:nvPr/>
        </p:nvSpPr>
        <p:spPr bwMode="auto">
          <a:xfrm>
            <a:off x="5410200" y="5715000"/>
            <a:ext cx="1828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eriod" startAt="27"/>
              <a:defRPr/>
            </a:pPr>
            <a:r>
              <a:rPr lang="en-US" sz="2400" b="1" u="none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  </a:t>
            </a:r>
            <a:r>
              <a:rPr lang="en-US" sz="2400" b="1" u="none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aa</a:t>
            </a:r>
            <a:r>
              <a:rPr lang="en-US" sz="2400" b="1" u="none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.</a:t>
            </a:r>
          </a:p>
          <a:p>
            <a:pPr marL="342900" indent="-342900">
              <a:defRPr/>
            </a:pPr>
            <a:r>
              <a:rPr lang="en-US" sz="2400" b="1" u="none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aa</a:t>
            </a:r>
            <a:r>
              <a:rPr lang="en-US" sz="2400" b="1" u="none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. </a:t>
            </a:r>
            <a:r>
              <a:rPr lang="en-US" sz="2400" b="1" u="none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aa</a:t>
            </a:r>
            <a:r>
              <a:rPr lang="en-US" sz="2400" b="1" u="none" dirty="0">
                <a:solidFill>
                  <a:schemeClr val="bg1"/>
                </a:solidFill>
                <a:cs typeface="+mn-cs"/>
              </a:rPr>
              <a:t>.</a:t>
            </a:r>
          </a:p>
        </p:txBody>
      </p:sp>
      <p:sp>
        <p:nvSpPr>
          <p:cNvPr id="1463304" name="Text Box 7"/>
          <p:cNvSpPr txBox="1">
            <a:spLocks noChangeArrowheads="1"/>
          </p:cNvSpPr>
          <p:nvPr/>
        </p:nvSpPr>
        <p:spPr bwMode="auto">
          <a:xfrm>
            <a:off x="3581400" y="3962400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none" dirty="0">
                <a:cs typeface="+mn-cs"/>
              </a:rPr>
              <a:t>DNA</a:t>
            </a:r>
          </a:p>
        </p:txBody>
      </p:sp>
      <p:sp>
        <p:nvSpPr>
          <p:cNvPr id="93191" name="Oval 8"/>
          <p:cNvSpPr>
            <a:spLocks noChangeArrowheads="1"/>
          </p:cNvSpPr>
          <p:nvPr/>
        </p:nvSpPr>
        <p:spPr bwMode="auto">
          <a:xfrm>
            <a:off x="6076950" y="4795838"/>
            <a:ext cx="304800" cy="233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u="none"/>
          </a:p>
        </p:txBody>
      </p:sp>
      <p:sp>
        <p:nvSpPr>
          <p:cNvPr id="93192" name="Oval 9"/>
          <p:cNvSpPr>
            <a:spLocks noChangeArrowheads="1"/>
          </p:cNvSpPr>
          <p:nvPr/>
        </p:nvSpPr>
        <p:spPr bwMode="auto">
          <a:xfrm>
            <a:off x="6499225" y="4524375"/>
            <a:ext cx="304800" cy="233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u="none"/>
          </a:p>
        </p:txBody>
      </p:sp>
      <p:sp>
        <p:nvSpPr>
          <p:cNvPr id="93193" name="Oval 10"/>
          <p:cNvSpPr>
            <a:spLocks noChangeArrowheads="1"/>
          </p:cNvSpPr>
          <p:nvPr/>
        </p:nvSpPr>
        <p:spPr bwMode="auto">
          <a:xfrm>
            <a:off x="6499225" y="4864100"/>
            <a:ext cx="304800" cy="233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u="none"/>
          </a:p>
        </p:txBody>
      </p:sp>
      <p:sp>
        <p:nvSpPr>
          <p:cNvPr id="93194" name="Oval 11"/>
          <p:cNvSpPr>
            <a:spLocks noChangeArrowheads="1"/>
          </p:cNvSpPr>
          <p:nvPr/>
        </p:nvSpPr>
        <p:spPr bwMode="auto">
          <a:xfrm>
            <a:off x="5794375" y="4660900"/>
            <a:ext cx="304800" cy="233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u="none"/>
          </a:p>
        </p:txBody>
      </p:sp>
      <p:sp>
        <p:nvSpPr>
          <p:cNvPr id="1463309" name="Line 12"/>
          <p:cNvSpPr>
            <a:spLocks noChangeShapeType="1"/>
          </p:cNvSpPr>
          <p:nvPr/>
        </p:nvSpPr>
        <p:spPr bwMode="auto">
          <a:xfrm>
            <a:off x="4495800" y="4724400"/>
            <a:ext cx="1371600" cy="117475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63310" name="Line 13"/>
          <p:cNvSpPr>
            <a:spLocks noChangeShapeType="1"/>
          </p:cNvSpPr>
          <p:nvPr/>
        </p:nvSpPr>
        <p:spPr bwMode="auto">
          <a:xfrm flipV="1">
            <a:off x="5029200" y="4897438"/>
            <a:ext cx="1069975" cy="1046162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3197" name="Oval 14"/>
          <p:cNvSpPr>
            <a:spLocks noChangeArrowheads="1"/>
          </p:cNvSpPr>
          <p:nvPr/>
        </p:nvSpPr>
        <p:spPr bwMode="auto">
          <a:xfrm>
            <a:off x="5994400" y="4706938"/>
            <a:ext cx="457200" cy="39052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u="none"/>
          </a:p>
        </p:txBody>
      </p:sp>
      <p:sp>
        <p:nvSpPr>
          <p:cNvPr id="93198" name="Text Box 15"/>
          <p:cNvSpPr txBox="1">
            <a:spLocks noChangeArrowheads="1"/>
          </p:cNvSpPr>
          <p:nvPr/>
        </p:nvSpPr>
        <p:spPr bwMode="auto">
          <a:xfrm>
            <a:off x="3657600" y="4114800"/>
            <a:ext cx="1295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</a:rPr>
              <a:t>1</a:t>
            </a:r>
            <a:r>
              <a:rPr lang="en-US" sz="1800" b="1">
                <a:solidFill>
                  <a:srgbClr val="7030A0"/>
                </a:solidFill>
              </a:rPr>
              <a:t>.</a:t>
            </a:r>
            <a:r>
              <a:rPr lang="en-US" sz="1800" b="1" u="none">
                <a:solidFill>
                  <a:srgbClr val="7030A0"/>
                </a:solidFill>
              </a:rPr>
              <a:t> </a:t>
            </a:r>
            <a:r>
              <a:rPr lang="en-US" sz="2400" b="1" u="none">
                <a:solidFill>
                  <a:srgbClr val="7030A0"/>
                </a:solidFill>
              </a:rPr>
              <a:t>mRNA</a:t>
            </a:r>
          </a:p>
        </p:txBody>
      </p:sp>
      <p:sp>
        <p:nvSpPr>
          <p:cNvPr id="93199" name="Text Box 16"/>
          <p:cNvSpPr txBox="1">
            <a:spLocks noChangeArrowheads="1"/>
          </p:cNvSpPr>
          <p:nvPr/>
        </p:nvSpPr>
        <p:spPr bwMode="auto">
          <a:xfrm>
            <a:off x="4114800" y="5938838"/>
            <a:ext cx="1398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rgbClr val="C00000"/>
                </a:solidFill>
              </a:rPr>
              <a:t>2</a:t>
            </a:r>
            <a:r>
              <a:rPr lang="en-US" sz="2400" b="1" u="none" dirty="0">
                <a:solidFill>
                  <a:srgbClr val="7030A0"/>
                </a:solidFill>
              </a:rPr>
              <a:t>. </a:t>
            </a:r>
            <a:r>
              <a:rPr lang="en-US" sz="2400" b="1" u="non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endParaRPr lang="en-US" sz="1800" b="1" u="none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200" name="Text Box 17"/>
          <p:cNvSpPr txBox="1">
            <a:spLocks noChangeArrowheads="1"/>
          </p:cNvSpPr>
          <p:nvPr/>
        </p:nvSpPr>
        <p:spPr bwMode="auto">
          <a:xfrm>
            <a:off x="5410200" y="36576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</a:rPr>
              <a:t>3. PROTEINS</a:t>
            </a:r>
            <a:endParaRPr lang="en-US" sz="1800" b="1" u="none">
              <a:solidFill>
                <a:srgbClr val="C00000"/>
              </a:solidFill>
            </a:endParaRPr>
          </a:p>
        </p:txBody>
      </p:sp>
      <p:sp>
        <p:nvSpPr>
          <p:cNvPr id="1463315" name="Text Box 19"/>
          <p:cNvSpPr txBox="1">
            <a:spLocks noChangeArrowheads="1"/>
          </p:cNvSpPr>
          <p:nvPr/>
        </p:nvSpPr>
        <p:spPr bwMode="auto">
          <a:xfrm>
            <a:off x="5430838" y="5113338"/>
            <a:ext cx="741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u="none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aa</a:t>
            </a:r>
            <a:endParaRPr lang="en-US" sz="2400" u="none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6248400" y="3962400"/>
            <a:ext cx="152400" cy="76200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934200" y="3429000"/>
            <a:ext cx="457200" cy="30480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48500" y="3048000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en-US" sz="32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  <a:sym typeface="Wingdings" pitchFamily="2" charset="2"/>
              </a:rPr>
              <a:t>T</a:t>
            </a:r>
            <a:r>
              <a:rPr lang="en-US" sz="3200" b="1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  <a:sym typeface="Wingdings" pitchFamily="2" charset="2"/>
              </a:rPr>
              <a:t>r</a:t>
            </a:r>
            <a:r>
              <a:rPr lang="en-US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  <a:sym typeface="Wingdings" pitchFamily="2" charset="2"/>
              </a:rPr>
              <a:t>A</a:t>
            </a:r>
            <a:r>
              <a:rPr lang="en-US" sz="3200" b="1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  <a:sym typeface="Wingdings" pitchFamily="2" charset="2"/>
              </a:rPr>
              <a:t>i</a:t>
            </a:r>
            <a:r>
              <a:rPr lang="en-US" sz="3200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  <a:sym typeface="Wingdings" pitchFamily="2" charset="2"/>
              </a:rPr>
              <a:t>t</a:t>
            </a:r>
            <a:r>
              <a:rPr lang="en-US" sz="3200" b="1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  <a:sym typeface="Wingdings" pitchFamily="2" charset="2"/>
              </a:rPr>
              <a:t>s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  <a:sym typeface="Wingdings" pitchFamily="2" charset="2"/>
              </a:rPr>
              <a:t>!</a:t>
            </a:r>
            <a:r>
              <a:rPr lang="en-US" b="1" i="1" u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  <a:sym typeface="Wingdings" pitchFamily="2" charset="2"/>
              </a:rPr>
              <a:t>!!</a:t>
            </a:r>
          </a:p>
        </p:txBody>
      </p:sp>
      <p:sp>
        <p:nvSpPr>
          <p:cNvPr id="22" name="TextBox 21"/>
          <p:cNvSpPr txBox="1"/>
          <p:nvPr/>
        </p:nvSpPr>
        <p:spPr>
          <a:xfrm rot="259657">
            <a:off x="685800" y="3626357"/>
            <a:ext cx="7620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</a:t>
            </a:r>
          </a:p>
          <a:p>
            <a:pPr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</a:t>
            </a:r>
          </a:p>
          <a:p>
            <a:pPr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</a:t>
            </a:r>
          </a:p>
          <a:p>
            <a:pPr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</a:t>
            </a:r>
          </a:p>
          <a:p>
            <a:pPr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</a:t>
            </a:r>
          </a:p>
          <a:p>
            <a:pPr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 rot="1208013">
            <a:off x="1400578" y="4169326"/>
            <a:ext cx="682625" cy="2060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none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</a:t>
            </a:r>
          </a:p>
          <a:p>
            <a:pPr>
              <a:defRPr/>
            </a:pPr>
            <a:r>
              <a:rPr lang="en-US" sz="3200" u="none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</a:t>
            </a:r>
          </a:p>
          <a:p>
            <a:pPr>
              <a:defRPr/>
            </a:pPr>
            <a:r>
              <a:rPr lang="en-US" sz="3200" u="none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</a:t>
            </a:r>
          </a:p>
          <a:p>
            <a:pPr>
              <a:defRPr/>
            </a:pPr>
            <a:r>
              <a:rPr lang="en-US" sz="3200" u="none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V="1">
            <a:off x="762000" y="5181600"/>
            <a:ext cx="762000" cy="228600"/>
          </a:xfrm>
          <a:prstGeom prst="straightConnector1">
            <a:avLst/>
          </a:prstGeom>
          <a:noFill/>
          <a:ln w="5715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2057400" y="4800600"/>
            <a:ext cx="1676400" cy="381000"/>
          </a:xfrm>
          <a:prstGeom prst="straightConnector1">
            <a:avLst/>
          </a:prstGeom>
          <a:noFill/>
          <a:ln w="57150" algn="ctr">
            <a:solidFill>
              <a:srgbClr val="7030A0"/>
            </a:solidFill>
            <a:round/>
            <a:headEnd/>
            <a:tailEnd type="arrow" w="med" len="med"/>
          </a:ln>
        </p:spPr>
      </p:cxnSp>
      <p:sp>
        <p:nvSpPr>
          <p:cNvPr id="27" name="Oval 26"/>
          <p:cNvSpPr/>
          <p:nvPr/>
        </p:nvSpPr>
        <p:spPr>
          <a:xfrm>
            <a:off x="3657600" y="3886200"/>
            <a:ext cx="838200" cy="6096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971" name="Text Box 15"/>
          <p:cNvSpPr txBox="1">
            <a:spLocks noChangeArrowheads="1"/>
          </p:cNvSpPr>
          <p:nvPr/>
        </p:nvSpPr>
        <p:spPr bwMode="auto">
          <a:xfrm>
            <a:off x="1981200" y="4495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000" b="1" u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mRNA</a:t>
            </a:r>
          </a:p>
        </p:txBody>
      </p:sp>
      <p:sp>
        <p:nvSpPr>
          <p:cNvPr id="29" name="TextBox 28"/>
          <p:cNvSpPr txBox="1"/>
          <p:nvPr/>
        </p:nvSpPr>
        <p:spPr>
          <a:xfrm rot="3378565">
            <a:off x="2192110" y="5380673"/>
            <a:ext cx="617401" cy="157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</a:t>
            </a:r>
            <a:endParaRPr lang="en-US" sz="2400" u="none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sz="2400" u="non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</a:t>
            </a:r>
          </a:p>
          <a:p>
            <a:pPr>
              <a:defRPr/>
            </a:pPr>
            <a:r>
              <a:rPr lang="en-US" sz="2400" u="non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</a:t>
            </a:r>
          </a:p>
          <a:p>
            <a:pPr>
              <a:defRPr/>
            </a:pPr>
            <a:r>
              <a:rPr lang="en-US" sz="2400" u="non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 rot="21320619">
            <a:off x="0" y="3626357"/>
            <a:ext cx="8382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</a:t>
            </a:r>
          </a:p>
          <a:p>
            <a:pPr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T-</a:t>
            </a:r>
          </a:p>
          <a:p>
            <a:pPr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C-</a:t>
            </a:r>
          </a:p>
          <a:p>
            <a:pPr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A-</a:t>
            </a:r>
          </a:p>
          <a:p>
            <a:pPr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T-</a:t>
            </a:r>
          </a:p>
          <a:p>
            <a:pPr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6563" y="4111625"/>
            <a:ext cx="630237" cy="2060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none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</a:t>
            </a:r>
          </a:p>
          <a:p>
            <a:pPr>
              <a:defRPr/>
            </a:pPr>
            <a:r>
              <a:rPr lang="en-US" sz="3200" u="none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</a:t>
            </a:r>
          </a:p>
          <a:p>
            <a:pPr>
              <a:defRPr/>
            </a:pPr>
            <a:r>
              <a:rPr lang="en-US" sz="3200" u="none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</a:t>
            </a:r>
          </a:p>
          <a:p>
            <a:pPr>
              <a:defRPr/>
            </a:pPr>
            <a:r>
              <a:rPr lang="en-US" sz="3200" u="none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</a:t>
            </a:r>
          </a:p>
        </p:txBody>
      </p:sp>
      <p:sp>
        <p:nvSpPr>
          <p:cNvPr id="93214" name="Rectangle 30"/>
          <p:cNvSpPr>
            <a:spLocks noChangeArrowheads="1"/>
          </p:cNvSpPr>
          <p:nvPr/>
        </p:nvSpPr>
        <p:spPr bwMode="auto">
          <a:xfrm>
            <a:off x="0" y="475833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Clr>
                <a:srgbClr val="FFFF00"/>
              </a:buClr>
              <a:buFontTx/>
              <a:buAutoNum type="arabicPeriod"/>
            </a:pPr>
            <a:r>
              <a:rPr lang="en-US" sz="2800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mRNA</a:t>
            </a:r>
            <a:r>
              <a:rPr lang="en-US" sz="2400" b="1" u="none" dirty="0" smtClean="0">
                <a:solidFill>
                  <a:srgbClr val="CC66FF"/>
                </a:solidFill>
                <a:sym typeface="Wingdings" pitchFamily="2" charset="2"/>
              </a:rPr>
              <a:t> </a:t>
            </a:r>
            <a:r>
              <a:rPr lang="en-US" sz="2400" b="1" u="none" dirty="0" smtClean="0">
                <a:sym typeface="Wingdings" pitchFamily="2" charset="2"/>
              </a:rPr>
              <a:t>= </a:t>
            </a:r>
            <a:r>
              <a:rPr lang="en-US" sz="2800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TRANSCRIPTION</a:t>
            </a:r>
            <a:r>
              <a:rPr lang="en-US" sz="2400" b="1" u="none" dirty="0" smtClean="0">
                <a:sym typeface="Wingdings" pitchFamily="2" charset="2"/>
              </a:rPr>
              <a:t> = rewrites DNA’s blueprint/</a:t>
            </a:r>
            <a:r>
              <a:rPr lang="en-US" sz="2400" b="1" dirty="0" smtClean="0">
                <a:sym typeface="Wingdings" pitchFamily="2" charset="2"/>
              </a:rPr>
              <a:t>m</a:t>
            </a:r>
            <a:r>
              <a:rPr lang="en-US" sz="2400" b="1" u="none" dirty="0" smtClean="0">
                <a:sym typeface="Wingdings" pitchFamily="2" charset="2"/>
              </a:rPr>
              <a:t>essage </a:t>
            </a:r>
            <a:r>
              <a:rPr lang="en-US" sz="2400" b="1" u="none" dirty="0">
                <a:sym typeface="Wingdings" pitchFamily="2" charset="2"/>
              </a:rPr>
              <a:t>= </a:t>
            </a:r>
            <a:r>
              <a:rPr lang="en-US" sz="2400" b="1" u="none" dirty="0" smtClean="0">
                <a:sym typeface="Wingdings" pitchFamily="2" charset="2"/>
              </a:rPr>
              <a:t>delivers it to </a:t>
            </a:r>
            <a:r>
              <a:rPr lang="en-US" sz="2400" b="1" u="none" dirty="0" err="1" smtClean="0">
                <a:sym typeface="Wingdings" pitchFamily="2" charset="2"/>
              </a:rPr>
              <a:t>ribosomes</a:t>
            </a:r>
            <a:r>
              <a:rPr lang="en-US" sz="2400" b="1" u="none" dirty="0" smtClean="0">
                <a:sym typeface="Wingdings" pitchFamily="2" charset="2"/>
              </a:rPr>
              <a:t> (describes </a:t>
            </a:r>
            <a:r>
              <a:rPr lang="en-US" sz="2400" b="1" u="none" dirty="0">
                <a:sym typeface="Wingdings" pitchFamily="2" charset="2"/>
              </a:rPr>
              <a:t>which </a:t>
            </a:r>
            <a:r>
              <a:rPr lang="en-US" sz="2400" b="1" u="none" dirty="0" err="1">
                <a:sym typeface="Wingdings" pitchFamily="2" charset="2"/>
              </a:rPr>
              <a:t>a.a</a:t>
            </a:r>
            <a:r>
              <a:rPr lang="en-US" sz="2400" b="1" u="none" dirty="0">
                <a:sym typeface="Wingdings" pitchFamily="2" charset="2"/>
              </a:rPr>
              <a:t>. should be put </a:t>
            </a:r>
            <a:r>
              <a:rPr lang="en-US" sz="2400" b="1" u="none" dirty="0" smtClean="0">
                <a:sym typeface="Wingdings" pitchFamily="2" charset="2"/>
              </a:rPr>
              <a:t>together) </a:t>
            </a:r>
            <a:endParaRPr lang="en-US" sz="2400" b="1" u="none" dirty="0">
              <a:sym typeface="Wingdings" pitchFamily="2" charset="2"/>
            </a:endParaRPr>
          </a:p>
          <a:p>
            <a:pPr marL="342900" indent="-342900">
              <a:spcBef>
                <a:spcPts val="0"/>
              </a:spcBef>
              <a:buClr>
                <a:srgbClr val="FFFF00"/>
              </a:buClr>
              <a:buFontTx/>
              <a:buAutoNum type="arabicPeriod"/>
            </a:pPr>
            <a:r>
              <a:rPr lang="en-US" sz="2400" b="1" u="none" dirty="0" err="1">
                <a:sym typeface="Wingdings" pitchFamily="2" charset="2"/>
              </a:rPr>
              <a:t>a.a</a:t>
            </a:r>
            <a:r>
              <a:rPr lang="en-US" sz="2400" b="1" u="none" dirty="0">
                <a:sym typeface="Wingdings" pitchFamily="2" charset="2"/>
              </a:rPr>
              <a:t>. in cytoplasm – </a:t>
            </a:r>
            <a:r>
              <a:rPr lang="en-US" sz="2400" b="1" u="none" dirty="0" smtClean="0">
                <a:sym typeface="Wingdings" pitchFamily="2" charset="2"/>
              </a:rPr>
              <a:t>need help </a:t>
            </a:r>
            <a:r>
              <a:rPr lang="en-US" sz="2400" b="1" u="none" dirty="0">
                <a:sym typeface="Wingdings" pitchFamily="2" charset="2"/>
              </a:rPr>
              <a:t>getting over to </a:t>
            </a:r>
            <a:r>
              <a:rPr lang="en-US" sz="2400" b="1" u="none" dirty="0" err="1">
                <a:sym typeface="Wingdings" pitchFamily="2" charset="2"/>
              </a:rPr>
              <a:t>ribosomes</a:t>
            </a:r>
            <a:r>
              <a:rPr lang="en-US" sz="2400" b="1" u="none" dirty="0">
                <a:sym typeface="Wingdings" pitchFamily="2" charset="2"/>
              </a:rPr>
              <a:t>  picked up by </a:t>
            </a:r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tRNA</a:t>
            </a:r>
            <a:r>
              <a:rPr lang="en-US" sz="2800" b="1" u="none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sz="2800" b="1" u="none" dirty="0" smtClean="0">
                <a:sym typeface="Wingdings" pitchFamily="2" charset="2"/>
              </a:rPr>
              <a:t>=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TRANSLATION </a:t>
            </a:r>
            <a:r>
              <a:rPr lang="en-US" sz="2400" b="1" u="none" dirty="0" smtClean="0">
                <a:sym typeface="Wingdings" pitchFamily="2" charset="2"/>
              </a:rPr>
              <a:t> </a:t>
            </a:r>
            <a:r>
              <a:rPr lang="en-US" sz="2400" b="1" dirty="0">
                <a:sym typeface="Wingdings" pitchFamily="2" charset="2"/>
              </a:rPr>
              <a:t>t</a:t>
            </a:r>
            <a:r>
              <a:rPr lang="en-US" sz="2400" b="1" u="none" dirty="0">
                <a:sym typeface="Wingdings" pitchFamily="2" charset="2"/>
              </a:rPr>
              <a:t>ranslates mRNA’s message </a:t>
            </a:r>
            <a:r>
              <a:rPr lang="en-US" sz="2400" b="1" u="none" dirty="0" smtClean="0">
                <a:sym typeface="Wingdings" pitchFamily="2" charset="2"/>
              </a:rPr>
              <a:t>&amp; organizes correct </a:t>
            </a:r>
            <a:r>
              <a:rPr lang="en-US" sz="2400" b="1" u="none" dirty="0" err="1" smtClean="0">
                <a:sym typeface="Wingdings" pitchFamily="2" charset="2"/>
              </a:rPr>
              <a:t>a.a</a:t>
            </a:r>
            <a:r>
              <a:rPr lang="en-US" sz="2400" b="1" u="none" dirty="0" smtClean="0">
                <a:sym typeface="Wingdings" pitchFamily="2" charset="2"/>
              </a:rPr>
              <a:t>.</a:t>
            </a:r>
            <a:endParaRPr lang="en-US" sz="24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990600" y="6172200"/>
            <a:ext cx="1219200" cy="2286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810000" y="4495800"/>
            <a:ext cx="838200" cy="1524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743200" y="6096000"/>
            <a:ext cx="1676400" cy="762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63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6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6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6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1219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/>
              <a:t>ISN page 132</a:t>
            </a:r>
            <a:br>
              <a:rPr lang="en-US" sz="5400" dirty="0" smtClean="0"/>
            </a:br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Reflection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algn="ctr">
              <a:buNone/>
            </a:pPr>
            <a:r>
              <a:rPr lang="en-US" sz="3600" b="1" i="1" dirty="0" smtClean="0"/>
              <a:t>Measurement Topic 14, The Blueprint of Life</a:t>
            </a:r>
          </a:p>
          <a:p>
            <a:pPr algn="ctr">
              <a:buNone/>
            </a:pPr>
            <a:endParaRPr lang="en-US" sz="1600" b="1" dirty="0" smtClean="0"/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3200" b="1" i="1" u="sng" dirty="0" smtClean="0"/>
              <a:t>Write down at least 5 things you can think that you learned over the last 2 weeks – See if they are the same as mine….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SzPct val="95000"/>
              <a:buFont typeface="+mj-lt"/>
              <a:buAutoNum type="arabicPeriod"/>
            </a:pPr>
            <a:r>
              <a:rPr lang="en-US" sz="2800" dirty="0" smtClean="0"/>
              <a:t>DNA helps determine genetic traits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SzPct val="95000"/>
              <a:buFont typeface="+mj-lt"/>
              <a:buAutoNum type="arabicPeriod"/>
            </a:pPr>
            <a:r>
              <a:rPr lang="en-US" sz="2800" dirty="0" smtClean="0"/>
              <a:t>DNA is made up of nucleotides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SzPct val="95000"/>
              <a:buFont typeface="+mj-lt"/>
              <a:buAutoNum type="arabicPeriod"/>
            </a:pPr>
            <a:r>
              <a:rPr lang="en-US" sz="2800" dirty="0" smtClean="0"/>
              <a:t>DNA = A-T, C-G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SzPct val="95000"/>
              <a:buFont typeface="+mj-lt"/>
              <a:buAutoNum type="arabicPeriod"/>
            </a:pPr>
            <a:r>
              <a:rPr lang="en-US" sz="2800" dirty="0" smtClean="0"/>
              <a:t>RNA helps DNA make proteins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SzPct val="95000"/>
              <a:buFont typeface="+mj-lt"/>
              <a:buAutoNum type="arabicPeriod"/>
            </a:pPr>
            <a:r>
              <a:rPr lang="en-US" sz="2800" dirty="0" smtClean="0"/>
              <a:t>RNA = A-U, C-G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SzPct val="95000"/>
              <a:buFont typeface="+mj-lt"/>
              <a:buAutoNum type="arabicPeriod"/>
            </a:pPr>
            <a:r>
              <a:rPr lang="en-US" sz="2800" dirty="0" smtClean="0"/>
              <a:t>mRNA, </a:t>
            </a:r>
            <a:r>
              <a:rPr lang="en-US" sz="2800" dirty="0" err="1" smtClean="0"/>
              <a:t>tRNA</a:t>
            </a:r>
            <a:endParaRPr lang="en-US" sz="2800" dirty="0" smtClean="0"/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SzPct val="95000"/>
              <a:buFont typeface="+mj-lt"/>
              <a:buAutoNum type="arabicPeriod"/>
            </a:pPr>
            <a:r>
              <a:rPr lang="en-US" sz="2800" dirty="0" smtClean="0"/>
              <a:t>Proteins determine traits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SzPct val="95000"/>
              <a:buFont typeface="+mj-lt"/>
              <a:buAutoNum type="arabicPeriod"/>
            </a:pPr>
            <a:r>
              <a:rPr lang="en-US" sz="2800" dirty="0" smtClean="0"/>
              <a:t>Proteins are made in </a:t>
            </a:r>
            <a:r>
              <a:rPr lang="en-US" sz="2800" dirty="0" err="1" smtClean="0"/>
              <a:t>ribosomes</a:t>
            </a:r>
            <a:endParaRPr lang="en-US" sz="2800" dirty="0" smtClean="0"/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SzPct val="95000"/>
              <a:buFont typeface="+mj-lt"/>
              <a:buAutoNum type="arabicPeriod"/>
            </a:pPr>
            <a:r>
              <a:rPr lang="en-US" sz="2800" dirty="0" smtClean="0"/>
              <a:t>Proteins are made up amino acids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sz="5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 New Packet Pages</a:t>
            </a:r>
            <a:endParaRPr lang="en-US" sz="5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r>
              <a:rPr lang="en-US" sz="4000" b="1" dirty="0" smtClean="0"/>
              <a:t>Packet Title page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en-US" sz="4000" b="1" dirty="0" smtClean="0"/>
              <a:t>   ISN page 133</a:t>
            </a:r>
          </a:p>
          <a:p>
            <a:r>
              <a:rPr lang="en-US" sz="4000" b="1" dirty="0" smtClean="0"/>
              <a:t>Packet page 2    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en-US" sz="4000" b="1" dirty="0" smtClean="0"/>
              <a:t>   ISN page 135</a:t>
            </a:r>
          </a:p>
          <a:p>
            <a:r>
              <a:rPr lang="en-US" sz="4000" b="1" dirty="0" smtClean="0"/>
              <a:t>Packet page 3    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en-US" sz="4000" b="1" dirty="0" smtClean="0"/>
              <a:t>   ISN page 137</a:t>
            </a:r>
          </a:p>
          <a:p>
            <a:r>
              <a:rPr lang="en-US" sz="4000" b="1" dirty="0" smtClean="0"/>
              <a:t>Packet page 4    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en-US" sz="4000" b="1" dirty="0" smtClean="0"/>
              <a:t>   ISN page 139</a:t>
            </a:r>
          </a:p>
          <a:p>
            <a:r>
              <a:rPr lang="en-US" sz="4000" b="1" dirty="0" smtClean="0"/>
              <a:t>Packet page 6    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en-US" sz="4000" b="1" dirty="0" smtClean="0"/>
              <a:t>   ISN page 140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Grp="1"/>
          </p:cNvGrpSpPr>
          <p:nvPr>
            <p:ph sz="quarter" idx="1"/>
          </p:nvPr>
        </p:nvGrpSpPr>
        <p:grpSpPr bwMode="auto">
          <a:xfrm>
            <a:off x="612775" y="990600"/>
            <a:ext cx="8153400" cy="5867400"/>
            <a:chOff x="106641900" y="105784650"/>
            <a:chExt cx="6731144" cy="8229600"/>
          </a:xfrm>
        </p:grpSpPr>
        <p:sp>
          <p:nvSpPr>
            <p:cNvPr id="64" name="Text Box 3"/>
            <p:cNvSpPr txBox="1">
              <a:spLocks noChangeArrowheads="1"/>
            </p:cNvSpPr>
            <p:nvPr/>
          </p:nvSpPr>
          <p:spPr bwMode="auto">
            <a:xfrm>
              <a:off x="109143798" y="105784650"/>
              <a:ext cx="2026139" cy="28575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REPRODUCTION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109271253" y="106241850"/>
              <a:ext cx="1998308" cy="3429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adley Hand ITC" pitchFamily="66" charset="0"/>
                  <a:cs typeface="Arial" pitchFamily="34" charset="0"/>
                </a:rPr>
                <a:t>Is the production of…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 Box 5"/>
            <p:cNvSpPr txBox="1">
              <a:spLocks noChangeArrowheads="1"/>
            </p:cNvSpPr>
            <p:nvPr/>
          </p:nvSpPr>
          <p:spPr bwMode="auto">
            <a:xfrm>
              <a:off x="109586775" y="106699050"/>
              <a:ext cx="1156916" cy="342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Offspring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Line 6"/>
            <p:cNvSpPr>
              <a:spLocks noChangeShapeType="1"/>
            </p:cNvSpPr>
            <p:nvPr/>
          </p:nvSpPr>
          <p:spPr bwMode="auto">
            <a:xfrm>
              <a:off x="110112646" y="1064704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7"/>
            <p:cNvSpPr>
              <a:spLocks noChangeShapeType="1"/>
            </p:cNvSpPr>
            <p:nvPr/>
          </p:nvSpPr>
          <p:spPr bwMode="auto">
            <a:xfrm>
              <a:off x="110112646" y="106113036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110112646" y="1070419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Text Box 9"/>
            <p:cNvSpPr txBox="1">
              <a:spLocks noChangeArrowheads="1"/>
            </p:cNvSpPr>
            <p:nvPr/>
          </p:nvSpPr>
          <p:spPr bwMode="auto">
            <a:xfrm>
              <a:off x="108745382" y="107156250"/>
              <a:ext cx="3155224" cy="342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adley Hand ITC" pitchFamily="66" charset="0"/>
                  <a:cs typeface="Arial" pitchFamily="34" charset="0"/>
                </a:rPr>
                <a:t>There are two major types of reproduction…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 flipH="1">
              <a:off x="108640208" y="107384850"/>
              <a:ext cx="1472438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110112646" y="107384850"/>
              <a:ext cx="1367264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Text Box 12"/>
            <p:cNvSpPr txBox="1">
              <a:spLocks noChangeArrowheads="1"/>
            </p:cNvSpPr>
            <p:nvPr/>
          </p:nvSpPr>
          <p:spPr bwMode="auto">
            <a:xfrm>
              <a:off x="107693641" y="107613450"/>
              <a:ext cx="1156916" cy="342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Asexual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 Box 13"/>
            <p:cNvSpPr txBox="1">
              <a:spLocks noChangeArrowheads="1"/>
            </p:cNvSpPr>
            <p:nvPr/>
          </p:nvSpPr>
          <p:spPr bwMode="auto">
            <a:xfrm>
              <a:off x="111374736" y="107613450"/>
              <a:ext cx="1156915" cy="342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 Box 14"/>
            <p:cNvSpPr txBox="1">
              <a:spLocks noChangeArrowheads="1"/>
            </p:cNvSpPr>
            <p:nvPr/>
          </p:nvSpPr>
          <p:spPr bwMode="auto">
            <a:xfrm>
              <a:off x="107272945" y="108070650"/>
              <a:ext cx="1998308" cy="3429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adley Hand ITC" pitchFamily="66" charset="0"/>
                  <a:cs typeface="Arial" pitchFamily="34" charset="0"/>
                </a:rPr>
                <a:t>Which requires one…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ext Box 15"/>
            <p:cNvSpPr txBox="1">
              <a:spLocks noChangeArrowheads="1"/>
            </p:cNvSpPr>
            <p:nvPr/>
          </p:nvSpPr>
          <p:spPr bwMode="auto">
            <a:xfrm>
              <a:off x="111059213" y="108070650"/>
              <a:ext cx="1998308" cy="3429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adley Hand ITC" pitchFamily="66" charset="0"/>
                  <a:cs typeface="Arial" pitchFamily="34" charset="0"/>
                </a:rPr>
                <a:t>  </a:t>
              </a: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adley Hand ITC" pitchFamily="66" charset="0"/>
                  <a:cs typeface="Arial" pitchFamily="34" charset="0"/>
                </a:rPr>
                <a:t>Which requires two…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Text Box 16"/>
            <p:cNvSpPr txBox="1">
              <a:spLocks noChangeArrowheads="1"/>
            </p:cNvSpPr>
            <p:nvPr/>
          </p:nvSpPr>
          <p:spPr bwMode="auto">
            <a:xfrm>
              <a:off x="107693641" y="108527850"/>
              <a:ext cx="1156916" cy="342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Parent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 Box 17"/>
            <p:cNvSpPr txBox="1">
              <a:spLocks noChangeArrowheads="1"/>
            </p:cNvSpPr>
            <p:nvPr/>
          </p:nvSpPr>
          <p:spPr bwMode="auto">
            <a:xfrm>
              <a:off x="111374736" y="108527850"/>
              <a:ext cx="1156915" cy="342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 Box 18"/>
            <p:cNvSpPr txBox="1">
              <a:spLocks noChangeArrowheads="1"/>
            </p:cNvSpPr>
            <p:nvPr/>
          </p:nvSpPr>
          <p:spPr bwMode="auto">
            <a:xfrm>
              <a:off x="106641900" y="108985050"/>
              <a:ext cx="3575920" cy="3429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adley Hand ITC" pitchFamily="66" charset="0"/>
                  <a:cs typeface="Arial" pitchFamily="34" charset="0"/>
                </a:rPr>
                <a:t>And produces offspring that are genetically…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 Box 19"/>
            <p:cNvSpPr txBox="1">
              <a:spLocks noChangeArrowheads="1"/>
            </p:cNvSpPr>
            <p:nvPr/>
          </p:nvSpPr>
          <p:spPr bwMode="auto">
            <a:xfrm>
              <a:off x="107693641" y="109442250"/>
              <a:ext cx="1156916" cy="342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111374736" y="109442250"/>
              <a:ext cx="1156915" cy="342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Line 21"/>
            <p:cNvSpPr>
              <a:spLocks noChangeShapeType="1"/>
            </p:cNvSpPr>
            <p:nvPr/>
          </p:nvSpPr>
          <p:spPr bwMode="auto">
            <a:xfrm>
              <a:off x="108219512" y="1082992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22"/>
            <p:cNvSpPr>
              <a:spLocks noChangeShapeType="1"/>
            </p:cNvSpPr>
            <p:nvPr/>
          </p:nvSpPr>
          <p:spPr bwMode="auto">
            <a:xfrm>
              <a:off x="108219512" y="1079563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>
              <a:off x="111900606" y="1082992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24"/>
            <p:cNvSpPr>
              <a:spLocks noChangeShapeType="1"/>
            </p:cNvSpPr>
            <p:nvPr/>
          </p:nvSpPr>
          <p:spPr bwMode="auto">
            <a:xfrm>
              <a:off x="111900606" y="1079563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25"/>
            <p:cNvSpPr>
              <a:spLocks noChangeShapeType="1"/>
            </p:cNvSpPr>
            <p:nvPr/>
          </p:nvSpPr>
          <p:spPr bwMode="auto">
            <a:xfrm>
              <a:off x="108219512" y="1092136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>
              <a:off x="108219512" y="1088707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27"/>
            <p:cNvSpPr>
              <a:spLocks noChangeShapeType="1"/>
            </p:cNvSpPr>
            <p:nvPr/>
          </p:nvSpPr>
          <p:spPr bwMode="auto">
            <a:xfrm>
              <a:off x="111900606" y="1092136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111900606" y="1088707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106747074" y="109899450"/>
              <a:ext cx="2629353" cy="3429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adley Hand ITC" pitchFamily="66" charset="0"/>
                  <a:cs typeface="Arial" pitchFamily="34" charset="0"/>
                </a:rPr>
                <a:t>A type of asexual reproduction is…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 Box 30"/>
            <p:cNvSpPr txBox="1">
              <a:spLocks noChangeArrowheads="1"/>
            </p:cNvSpPr>
            <p:nvPr/>
          </p:nvSpPr>
          <p:spPr bwMode="auto">
            <a:xfrm>
              <a:off x="110428168" y="109899450"/>
              <a:ext cx="2629353" cy="3429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adley Hand ITC" pitchFamily="66" charset="0"/>
                  <a:cs typeface="Arial" pitchFamily="34" charset="0"/>
                </a:rPr>
                <a:t>A type of sexual reproduction is…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Text Box 31"/>
            <p:cNvSpPr txBox="1">
              <a:spLocks noChangeArrowheads="1"/>
            </p:cNvSpPr>
            <p:nvPr/>
          </p:nvSpPr>
          <p:spPr bwMode="auto">
            <a:xfrm>
              <a:off x="107693641" y="110404275"/>
              <a:ext cx="1156916" cy="342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111374736" y="110404275"/>
              <a:ext cx="1156915" cy="342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Meiosis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Text Box 33"/>
            <p:cNvSpPr txBox="1">
              <a:spLocks noChangeArrowheads="1"/>
            </p:cNvSpPr>
            <p:nvPr/>
          </p:nvSpPr>
          <p:spPr bwMode="auto">
            <a:xfrm>
              <a:off x="107483293" y="110928150"/>
              <a:ext cx="1577612" cy="3429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adley Hand ITC" pitchFamily="66" charset="0"/>
                  <a:cs typeface="Arial" pitchFamily="34" charset="0"/>
                </a:rPr>
                <a:t>That produces…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Text Box 34"/>
            <p:cNvSpPr txBox="1">
              <a:spLocks noChangeArrowheads="1"/>
            </p:cNvSpPr>
            <p:nvPr/>
          </p:nvSpPr>
          <p:spPr bwMode="auto">
            <a:xfrm>
              <a:off x="111164387" y="110928150"/>
              <a:ext cx="1577612" cy="3429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adley Hand ITC" pitchFamily="66" charset="0"/>
                  <a:cs typeface="Arial" pitchFamily="34" charset="0"/>
                </a:rPr>
                <a:t>That produces…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Line 35"/>
            <p:cNvSpPr>
              <a:spLocks noChangeShapeType="1"/>
            </p:cNvSpPr>
            <p:nvPr/>
          </p:nvSpPr>
          <p:spPr bwMode="auto">
            <a:xfrm>
              <a:off x="108219512" y="1101280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36"/>
            <p:cNvSpPr>
              <a:spLocks noChangeShapeType="1"/>
            </p:cNvSpPr>
            <p:nvPr/>
          </p:nvSpPr>
          <p:spPr bwMode="auto">
            <a:xfrm>
              <a:off x="108219512" y="1097851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7"/>
            <p:cNvSpPr>
              <a:spLocks noChangeShapeType="1"/>
            </p:cNvSpPr>
            <p:nvPr/>
          </p:nvSpPr>
          <p:spPr bwMode="auto">
            <a:xfrm>
              <a:off x="111900606" y="1101280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>
              <a:off x="111900606" y="1097851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39"/>
            <p:cNvSpPr>
              <a:spLocks noChangeShapeType="1"/>
            </p:cNvSpPr>
            <p:nvPr/>
          </p:nvSpPr>
          <p:spPr bwMode="auto">
            <a:xfrm flipH="1">
              <a:off x="108213525" y="111156750"/>
              <a:ext cx="5987" cy="28575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40"/>
            <p:cNvSpPr>
              <a:spLocks noChangeShapeType="1"/>
            </p:cNvSpPr>
            <p:nvPr/>
          </p:nvSpPr>
          <p:spPr bwMode="auto">
            <a:xfrm>
              <a:off x="108213525" y="1108138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41"/>
            <p:cNvSpPr>
              <a:spLocks noChangeShapeType="1"/>
            </p:cNvSpPr>
            <p:nvPr/>
          </p:nvSpPr>
          <p:spPr bwMode="auto">
            <a:xfrm flipH="1">
              <a:off x="111899700" y="111156750"/>
              <a:ext cx="906" cy="28575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42"/>
            <p:cNvSpPr>
              <a:spLocks noChangeShapeType="1"/>
            </p:cNvSpPr>
            <p:nvPr/>
          </p:nvSpPr>
          <p:spPr bwMode="auto">
            <a:xfrm>
              <a:off x="111900606" y="1108138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Text Box 43"/>
            <p:cNvSpPr txBox="1">
              <a:spLocks noChangeArrowheads="1"/>
            </p:cNvSpPr>
            <p:nvPr/>
          </p:nvSpPr>
          <p:spPr bwMode="auto">
            <a:xfrm>
              <a:off x="107588467" y="111480600"/>
              <a:ext cx="1262090" cy="342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____(#) cells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Text Box 44"/>
            <p:cNvSpPr txBox="1">
              <a:spLocks noChangeArrowheads="1"/>
            </p:cNvSpPr>
            <p:nvPr/>
          </p:nvSpPr>
          <p:spPr bwMode="auto">
            <a:xfrm>
              <a:off x="111269561" y="111480600"/>
              <a:ext cx="1367264" cy="342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_____(#) cells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Text Box 45"/>
            <p:cNvSpPr txBox="1">
              <a:spLocks noChangeArrowheads="1"/>
            </p:cNvSpPr>
            <p:nvPr/>
          </p:nvSpPr>
          <p:spPr bwMode="auto">
            <a:xfrm>
              <a:off x="106641900" y="113214150"/>
              <a:ext cx="3155224" cy="342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adley Hand ITC" pitchFamily="66" charset="0"/>
                  <a:cs typeface="Arial" pitchFamily="34" charset="0"/>
                </a:rPr>
                <a:t>The cells produced have the --- # of Xsomes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110217820" y="113214150"/>
              <a:ext cx="3155224" cy="342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adley Hand ITC" pitchFamily="66" charset="0"/>
                  <a:cs typeface="Arial" pitchFamily="34" charset="0"/>
                </a:rPr>
                <a:t>The cells produced have --- the # of Xsomes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Line 47"/>
            <p:cNvSpPr>
              <a:spLocks noChangeShapeType="1"/>
            </p:cNvSpPr>
            <p:nvPr/>
          </p:nvSpPr>
          <p:spPr bwMode="auto">
            <a:xfrm>
              <a:off x="108219512" y="1134427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48"/>
            <p:cNvSpPr>
              <a:spLocks noChangeShapeType="1"/>
            </p:cNvSpPr>
            <p:nvPr/>
          </p:nvSpPr>
          <p:spPr bwMode="auto">
            <a:xfrm>
              <a:off x="108219512" y="1130998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49"/>
            <p:cNvSpPr>
              <a:spLocks noChangeShapeType="1"/>
            </p:cNvSpPr>
            <p:nvPr/>
          </p:nvSpPr>
          <p:spPr bwMode="auto">
            <a:xfrm>
              <a:off x="111900606" y="1134427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50"/>
            <p:cNvSpPr>
              <a:spLocks noChangeShapeType="1"/>
            </p:cNvSpPr>
            <p:nvPr/>
          </p:nvSpPr>
          <p:spPr bwMode="auto">
            <a:xfrm>
              <a:off x="111900606" y="1130998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Text Box 51"/>
            <p:cNvSpPr txBox="1">
              <a:spLocks noChangeArrowheads="1"/>
            </p:cNvSpPr>
            <p:nvPr/>
          </p:nvSpPr>
          <p:spPr bwMode="auto">
            <a:xfrm>
              <a:off x="107693641" y="113671350"/>
              <a:ext cx="1156916" cy="342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The same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 Box 52"/>
            <p:cNvSpPr txBox="1">
              <a:spLocks noChangeArrowheads="1"/>
            </p:cNvSpPr>
            <p:nvPr/>
          </p:nvSpPr>
          <p:spPr bwMode="auto">
            <a:xfrm>
              <a:off x="111374736" y="113671350"/>
              <a:ext cx="1156915" cy="342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Text Box 53"/>
            <p:cNvSpPr txBox="1">
              <a:spLocks noChangeArrowheads="1"/>
            </p:cNvSpPr>
            <p:nvPr/>
          </p:nvSpPr>
          <p:spPr bwMode="auto">
            <a:xfrm>
              <a:off x="107099100" y="112642650"/>
              <a:ext cx="2286000" cy="4572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Line 54"/>
            <p:cNvSpPr>
              <a:spLocks noChangeShapeType="1"/>
            </p:cNvSpPr>
            <p:nvPr/>
          </p:nvSpPr>
          <p:spPr bwMode="auto">
            <a:xfrm>
              <a:off x="108242100" y="1124140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111899700" y="1124140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Text Box 56"/>
            <p:cNvSpPr txBox="1">
              <a:spLocks noChangeArrowheads="1"/>
            </p:cNvSpPr>
            <p:nvPr/>
          </p:nvSpPr>
          <p:spPr bwMode="auto">
            <a:xfrm>
              <a:off x="106736136" y="112038945"/>
              <a:ext cx="3365572" cy="342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adley Hand ITC" pitchFamily="66" charset="0"/>
                  <a:cs typeface="Arial" pitchFamily="34" charset="0"/>
                </a:rPr>
                <a:t>The purpose of Mitosis is to produce cells for…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Line 57"/>
            <p:cNvSpPr>
              <a:spLocks noChangeShapeType="1"/>
            </p:cNvSpPr>
            <p:nvPr/>
          </p:nvSpPr>
          <p:spPr bwMode="auto">
            <a:xfrm>
              <a:off x="108219512" y="111852075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58"/>
            <p:cNvSpPr>
              <a:spLocks noChangeShapeType="1"/>
            </p:cNvSpPr>
            <p:nvPr/>
          </p:nvSpPr>
          <p:spPr bwMode="auto">
            <a:xfrm>
              <a:off x="111899700" y="111842550"/>
              <a:ext cx="0" cy="2286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Text Box 59"/>
            <p:cNvSpPr txBox="1">
              <a:spLocks noChangeArrowheads="1"/>
            </p:cNvSpPr>
            <p:nvPr/>
          </p:nvSpPr>
          <p:spPr bwMode="auto">
            <a:xfrm>
              <a:off x="110410078" y="112038945"/>
              <a:ext cx="2944876" cy="342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adley Hand ITC" pitchFamily="66" charset="0"/>
                  <a:cs typeface="Arial" pitchFamily="34" charset="0"/>
                </a:rPr>
                <a:t>The purpose of Meiosis is to produce…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 Box 60"/>
            <p:cNvSpPr txBox="1">
              <a:spLocks noChangeArrowheads="1"/>
            </p:cNvSpPr>
            <p:nvPr/>
          </p:nvSpPr>
          <p:spPr bwMode="auto">
            <a:xfrm>
              <a:off x="110733767" y="112642650"/>
              <a:ext cx="2313830" cy="4572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JOB = Complete ISN page 133</a:t>
            </a:r>
            <a:endParaRPr 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Asexual Reproduction!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828800"/>
            <a:ext cx="4111625" cy="7620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 smtClean="0"/>
              <a:t>BiNary</a:t>
            </a:r>
            <a:r>
              <a:rPr lang="en-US" dirty="0" smtClean="0"/>
              <a:t> Fission in Bacteria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1828800"/>
            <a:ext cx="4572000" cy="76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>
                <a:latin typeface="+mn-lt"/>
                <a:cs typeface="+mn-cs"/>
              </a:rPr>
              <a:t>Binary Fission In Paramecium</a:t>
            </a:r>
          </a:p>
        </p:txBody>
      </p:sp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152400" y="63436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http://www.youtube.com/watch?v=_FBBnNhN_NM&amp;feature=related&amp;safety_mode=true&amp;persist_safety_mode=1&amp;safe=active</a:t>
            </a:r>
            <a:endParaRPr lang="en-US" dirty="0"/>
          </a:p>
          <a:p>
            <a:endParaRPr lang="en-US" dirty="0"/>
          </a:p>
        </p:txBody>
      </p:sp>
      <p:pic>
        <p:nvPicPr>
          <p:cNvPr id="27654" name="Picture 2" descr="http://dj003.k12.sd.us/images/amoeba-fission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2971800"/>
            <a:ext cx="176212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 descr="http://www.biologycorner.com/resources/fis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440" y="2514600"/>
            <a:ext cx="254076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4953000" y="62674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http://www.youtube.com/watch?v=vnlkvquWXS8&amp;feature=related&amp;safety_mode=true&amp;persist_safety_mode=1&amp;safe=active</a:t>
            </a:r>
            <a:endParaRPr lang="en-US" dirty="0"/>
          </a:p>
          <a:p>
            <a:endParaRPr lang="en-US" dirty="0"/>
          </a:p>
        </p:txBody>
      </p:sp>
      <p:pic>
        <p:nvPicPr>
          <p:cNvPr id="27657" name="Picture 6" descr="Paramecium Reproduct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590800"/>
            <a:ext cx="3333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96000" y="304800"/>
            <a:ext cx="1828800" cy="1447800"/>
            <a:chOff x="4176" y="1008"/>
            <a:chExt cx="528" cy="384"/>
          </a:xfrm>
        </p:grpSpPr>
        <p:sp>
          <p:nvSpPr>
            <p:cNvPr id="27660" name="Oval 10"/>
            <p:cNvSpPr>
              <a:spLocks noChangeArrowheads="1"/>
            </p:cNvSpPr>
            <p:nvPr/>
          </p:nvSpPr>
          <p:spPr bwMode="auto">
            <a:xfrm>
              <a:off x="4176" y="1104"/>
              <a:ext cx="192" cy="192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27661" name="Line 11"/>
            <p:cNvSpPr>
              <a:spLocks noChangeShapeType="1"/>
            </p:cNvSpPr>
            <p:nvPr/>
          </p:nvSpPr>
          <p:spPr bwMode="auto">
            <a:xfrm flipV="1">
              <a:off x="4368" y="1104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2"/>
            <p:cNvSpPr>
              <a:spLocks noChangeShapeType="1"/>
            </p:cNvSpPr>
            <p:nvPr/>
          </p:nvSpPr>
          <p:spPr bwMode="auto">
            <a:xfrm>
              <a:off x="4368" y="124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Oval 13"/>
            <p:cNvSpPr>
              <a:spLocks noChangeArrowheads="1"/>
            </p:cNvSpPr>
            <p:nvPr/>
          </p:nvSpPr>
          <p:spPr bwMode="auto">
            <a:xfrm>
              <a:off x="4560" y="1008"/>
              <a:ext cx="144" cy="144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Oval 14"/>
            <p:cNvSpPr>
              <a:spLocks noChangeArrowheads="1"/>
            </p:cNvSpPr>
            <p:nvPr/>
          </p:nvSpPr>
          <p:spPr bwMode="auto">
            <a:xfrm>
              <a:off x="4560" y="1248"/>
              <a:ext cx="144" cy="144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9" name="Rectangle 17"/>
          <p:cNvSpPr>
            <a:spLocks noChangeArrowheads="1"/>
          </p:cNvSpPr>
          <p:nvPr/>
        </p:nvSpPr>
        <p:spPr bwMode="auto">
          <a:xfrm>
            <a:off x="6324600" y="5334000"/>
            <a:ext cx="2209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Up to 3 times/day</a:t>
            </a:r>
            <a:endParaRPr lang="en-US" sz="1600" dirty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" y="5565338"/>
            <a:ext cx="3733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can divide every 20 </a:t>
            </a:r>
            <a:r>
              <a:rPr lang="en-US" sz="1400" dirty="0" smtClean="0"/>
              <a:t>minutes </a:t>
            </a:r>
            <a:r>
              <a:rPr lang="en-US" sz="1400" dirty="0" smtClean="0">
                <a:sym typeface="Wingdings" pitchFamily="2" charset="2"/>
              </a:rPr>
              <a:t> </a:t>
            </a:r>
            <a:r>
              <a:rPr lang="en-US" sz="1400" dirty="0" smtClean="0"/>
              <a:t>single </a:t>
            </a:r>
            <a:r>
              <a:rPr lang="en-US" sz="1400" dirty="0" smtClean="0"/>
              <a:t>cell can produce a colony of 10</a:t>
            </a:r>
            <a:r>
              <a:rPr lang="en-US" sz="1400" baseline="30000" dirty="0" smtClean="0"/>
              <a:t>7</a:t>
            </a:r>
            <a:r>
              <a:rPr lang="en-US" sz="1400" dirty="0" smtClean="0"/>
              <a:t> to 10</a:t>
            </a:r>
            <a:r>
              <a:rPr lang="en-US" sz="1400" baseline="30000" dirty="0" smtClean="0"/>
              <a:t>8</a:t>
            </a:r>
            <a:r>
              <a:rPr lang="en-US" sz="1400" dirty="0" smtClean="0"/>
              <a:t> bacteria in about 12 </a:t>
            </a:r>
            <a:r>
              <a:rPr lang="en-US" sz="1400" dirty="0" smtClean="0"/>
              <a:t>hours (100 mill)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Asexual Reproduction!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2968625" cy="7620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mtClean="0"/>
              <a:t>Budding in Yeast</a:t>
            </a:r>
          </a:p>
        </p:txBody>
      </p:sp>
      <p:pic>
        <p:nvPicPr>
          <p:cNvPr id="28676" name="Picture 2" descr="http://media.nowpublic.net/images/0e/e/0eea07cfc13006d53e262579e446d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http://www.saburchill.com/ans02/images2/210807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28384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38800" y="1676400"/>
            <a:ext cx="2968625" cy="76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>
                <a:latin typeface="+mn-lt"/>
                <a:cs typeface="+mn-cs"/>
              </a:rPr>
              <a:t>Budding in Hydra</a:t>
            </a:r>
          </a:p>
        </p:txBody>
      </p:sp>
      <p:pic>
        <p:nvPicPr>
          <p:cNvPr id="28679" name="Picture 8" descr="http://cache2.artprintimages.com/lrg/28/2814/6ZKOD00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581400"/>
            <a:ext cx="15240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http://www.sciencephoto.com/image/122293/large/C0058781-Yeast_cells,_with_one_budding-SP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572000"/>
            <a:ext cx="21336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4876800" y="48768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6"/>
              </a:rPr>
              <a:t>http://www.youtube.com/watch?v=489CSop00sY&amp;safety_mode=true&amp;persist_safety_mode=1&amp;safe=active</a:t>
            </a:r>
            <a:endParaRPr lang="en-US"/>
          </a:p>
          <a:p>
            <a:endParaRPr lang="en-US"/>
          </a:p>
        </p:txBody>
      </p:sp>
      <p:sp>
        <p:nvSpPr>
          <p:cNvPr id="28682" name="Rectangle 12"/>
          <p:cNvSpPr>
            <a:spLocks noChangeArrowheads="1"/>
          </p:cNvSpPr>
          <p:nvPr/>
        </p:nvSpPr>
        <p:spPr bwMode="auto">
          <a:xfrm>
            <a:off x="4876800" y="59436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7"/>
              </a:rPr>
              <a:t>http://www.youtube.com/watch?v=Kukv0AtIVdU&amp;safety_mode=true&amp;persist_safety_mode=1&amp;safe=active</a:t>
            </a:r>
            <a:endParaRPr lang="en-US"/>
          </a:p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0" y="59436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8"/>
              </a:rPr>
              <a:t>http://www.youtube.com/watch?v=iOvrq6ssy2Y&amp;feature=related&amp;safety_mode=true&amp;persist_safety_mode=1&amp;safe=active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Asexual Reproduction!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0" y="3048000"/>
            <a:ext cx="4572000" cy="6858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mtClean="0"/>
              <a:t>Fragmentation in Planaria</a:t>
            </a:r>
          </a:p>
        </p:txBody>
      </p:sp>
      <p:pic>
        <p:nvPicPr>
          <p:cNvPr id="29700" name="Picture 4" descr="http://t3.gstatic.com/images?q=tbn:ANd9GcSFw3xOtz3aYWr1GUbyRpzz6OZFbFeAREzwt2QY6pdnudzTi2e1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3581400"/>
            <a:ext cx="27257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http://resources.wardsci.com/wp-content/themes/obscure/library/images/live-plana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710113"/>
            <a:ext cx="21336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15240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1" u="sng"/>
              <a:t>Fragmentation</a:t>
            </a:r>
            <a:r>
              <a:rPr lang="en-US"/>
              <a:t> is the unintentional </a:t>
            </a:r>
            <a:r>
              <a:rPr lang="en-US">
                <a:solidFill>
                  <a:srgbClr val="C00000"/>
                </a:solidFill>
              </a:rPr>
              <a:t>cutting up of the body </a:t>
            </a:r>
            <a:r>
              <a:rPr lang="en-US"/>
              <a:t>of an organism which each grows into different organism. (planaria, starfish)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 u="sng"/>
              <a:t>Regeneration</a:t>
            </a:r>
            <a:r>
              <a:rPr lang="en-US"/>
              <a:t> is the </a:t>
            </a:r>
            <a:r>
              <a:rPr lang="en-US">
                <a:solidFill>
                  <a:srgbClr val="C00000"/>
                </a:solidFill>
              </a:rPr>
              <a:t>growing back of a lost part </a:t>
            </a:r>
            <a:r>
              <a:rPr lang="en-US"/>
              <a:t>of the body of an organism. It is usually used as a method of defense. (lizard)</a:t>
            </a:r>
          </a:p>
          <a:p>
            <a:pPr marL="342900" indent="-342900"/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24400" y="31242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>
                <a:latin typeface="+mn-lt"/>
                <a:cs typeface="+mn-cs"/>
              </a:rPr>
              <a:t>Regeneration in Starfish</a:t>
            </a:r>
          </a:p>
        </p:txBody>
      </p:sp>
      <p:pic>
        <p:nvPicPr>
          <p:cNvPr id="29704" name="Picture 8" descr="http://www.nos.org/bio12/Image5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4175" y="5029200"/>
            <a:ext cx="24098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0" y="3581400"/>
            <a:ext cx="2667000" cy="1812925"/>
            <a:chOff x="5334000" y="3581400"/>
            <a:chExt cx="2667000" cy="1812728"/>
          </a:xfrm>
        </p:grpSpPr>
        <p:pic>
          <p:nvPicPr>
            <p:cNvPr id="29706" name="Picture 10" descr="http://www.oceanicresearch.org/jpegs/regenerat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5334000" y="3581400"/>
              <a:ext cx="2667000" cy="1812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5334000" y="3581400"/>
              <a:ext cx="1143000" cy="152383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691</Words>
  <Application>Microsoft Office PowerPoint</Application>
  <PresentationFormat>On-screen Show (4:3)</PresentationFormat>
  <Paragraphs>148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Slide 1</vt:lpstr>
      <vt:lpstr>Slide 2</vt:lpstr>
      <vt:lpstr>Slide 3</vt:lpstr>
      <vt:lpstr>ISN page 132 Reflection</vt:lpstr>
      <vt:lpstr>ATTACH New Packet Pages</vt:lpstr>
      <vt:lpstr>YOUR JOB = Complete ISN page 133</vt:lpstr>
      <vt:lpstr>Asexual Reproduction!</vt:lpstr>
      <vt:lpstr>Asexual Reproduction!</vt:lpstr>
      <vt:lpstr>Asexual Reproduction!</vt:lpstr>
      <vt:lpstr>Asexual Reproduction in Plants!</vt:lpstr>
      <vt:lpstr>Sexual Reproduction!</vt:lpstr>
      <vt:lpstr>Sexual Reproduction in Plants!</vt:lpstr>
      <vt:lpstr>Did we reach                               the Goal for the Day?</vt:lpstr>
      <vt:lpstr>Slide 14</vt:lpstr>
    </vt:vector>
  </TitlesOfParts>
  <Company>VCS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 A. McLaughlin</dc:creator>
  <cp:lastModifiedBy>I. A. McLaughlin</cp:lastModifiedBy>
  <cp:revision>1</cp:revision>
  <dcterms:created xsi:type="dcterms:W3CDTF">2013-01-28T02:54:15Z</dcterms:created>
  <dcterms:modified xsi:type="dcterms:W3CDTF">2013-01-28T02:56:06Z</dcterms:modified>
</cp:coreProperties>
</file>