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5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DA7D2-8D68-4EE4-BBAE-47BF6885E3ED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CD266-0935-4D31-A5A5-48ECF4A85C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60" tIns="45279" rIns="90560" bIns="45279" anchor="b"/>
          <a:lstStyle/>
          <a:p>
            <a:pPr algn="r" eaLnBrk="0" hangingPunct="0"/>
            <a:fld id="{017A0A52-E7B5-4819-8728-3BEC11637368}" type="slidenum">
              <a:rPr lang="en-US" sz="1300">
                <a:latin typeface="Times New Roman" pitchFamily="18" charset="0"/>
              </a:rPr>
              <a:pPr algn="r" eaLnBrk="0" hangingPunct="0"/>
              <a:t>7</a:t>
            </a:fld>
            <a:endParaRPr lang="en-US" sz="1300" dirty="0">
              <a:latin typeface="Times New Roman" pitchFamily="18" charset="0"/>
            </a:endParaRPr>
          </a:p>
        </p:txBody>
      </p:sp>
      <p:sp>
        <p:nvSpPr>
          <p:cNvPr id="17715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177156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344025"/>
            <a:ext cx="5485158" cy="4116049"/>
          </a:xfrm>
          <a:noFill/>
          <a:ln/>
        </p:spPr>
        <p:txBody>
          <a:bodyPr lIns="89696" tIns="44846" rIns="89696" bIns="44846"/>
          <a:lstStyle/>
          <a:p>
            <a:pPr eaLnBrk="1" hangingPunct="1"/>
            <a:endParaRPr lang="en-US" smtClean="0"/>
          </a:p>
        </p:txBody>
      </p:sp>
      <p:sp>
        <p:nvSpPr>
          <p:cNvPr id="177157" name="Slide Number Placeholder 3"/>
          <p:cNvSpPr txBox="1">
            <a:spLocks noGrp="1"/>
          </p:cNvSpPr>
          <p:nvPr/>
        </p:nvSpPr>
        <p:spPr bwMode="auto">
          <a:xfrm>
            <a:off x="3884027" y="8683366"/>
            <a:ext cx="2972421" cy="459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696" tIns="44846" rIns="89696" bIns="44846" anchor="b"/>
          <a:lstStyle/>
          <a:p>
            <a:pPr algn="r" defTabSz="892628" eaLnBrk="0" hangingPunct="0"/>
            <a:fld id="{1661A86E-EEF7-406D-BFD1-146780AF98F8}" type="slidenum">
              <a:rPr lang="en-US" sz="1300"/>
              <a:pPr algn="r" defTabSz="892628" eaLnBrk="0" hangingPunct="0"/>
              <a:t>7</a:t>
            </a:fld>
            <a:endParaRPr lang="en-US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C7A6-53BD-4595-AAAB-578CCFC3C748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B6DC69C-BFB9-4EF0-9791-E1EAFAB8B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C7A6-53BD-4595-AAAB-578CCFC3C748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69C-BFB9-4EF0-9791-E1EAFAB8B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C7A6-53BD-4595-AAAB-578CCFC3C748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69C-BFB9-4EF0-9791-E1EAFAB8B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C98C3-147C-4E86-9C4E-C23F69EEE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C7A6-53BD-4595-AAAB-578CCFC3C748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B6DC69C-BFB9-4EF0-9791-E1EAFAB8B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C7A6-53BD-4595-AAAB-578CCFC3C748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69C-BFB9-4EF0-9791-E1EAFAB8B3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C7A6-53BD-4595-AAAB-578CCFC3C748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69C-BFB9-4EF0-9791-E1EAFAB8B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C7A6-53BD-4595-AAAB-578CCFC3C748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B6DC69C-BFB9-4EF0-9791-E1EAFAB8B3A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C7A6-53BD-4595-AAAB-578CCFC3C748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69C-BFB9-4EF0-9791-E1EAFAB8B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C7A6-53BD-4595-AAAB-578CCFC3C748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69C-BFB9-4EF0-9791-E1EAFAB8B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C7A6-53BD-4595-AAAB-578CCFC3C748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69C-BFB9-4EF0-9791-E1EAFAB8B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C7A6-53BD-4595-AAAB-578CCFC3C748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C69C-BFB9-4EF0-9791-E1EAFAB8B3A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A2C7A6-53BD-4595-AAAB-578CCFC3C748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6DC69C-BFB9-4EF0-9791-E1EAFAB8B3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2057400" cy="68580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9235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457200"/>
            <a:ext cx="2438400" cy="62484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TOPIC:</a:t>
            </a:r>
            <a:endParaRPr lang="en-US" sz="11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8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GOAL: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05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9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9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05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4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DID YOU 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4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KNOW?</a:t>
            </a:r>
            <a:endParaRPr lang="en-US" sz="3600" i="1" dirty="0" smtClean="0">
              <a:solidFill>
                <a:srgbClr val="FFFF00"/>
              </a:solidFill>
            </a:endParaRPr>
          </a:p>
        </p:txBody>
      </p:sp>
      <p:sp>
        <p:nvSpPr>
          <p:cNvPr id="1119236" name="Text Box 7"/>
          <p:cNvSpPr txBox="1">
            <a:spLocks noChangeArrowheads="1"/>
          </p:cNvSpPr>
          <p:nvPr/>
        </p:nvSpPr>
        <p:spPr bwMode="auto">
          <a:xfrm>
            <a:off x="7010400" y="0"/>
            <a:ext cx="2133600" cy="1200329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+mj-lt"/>
                <a:cs typeface="+mn-cs"/>
              </a:rPr>
              <a:t>Thurs   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  <a:cs typeface="+mn-cs"/>
              </a:rPr>
              <a:t> 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2.31.13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+mn-cs"/>
            </a:endParaRPr>
          </a:p>
          <a:p>
            <a:pPr algn="r" eaLnBrk="0" hangingPunct="0">
              <a:spcBef>
                <a:spcPct val="50000"/>
              </a:spcBef>
              <a:defRPr/>
            </a:pPr>
            <a:endParaRPr lang="en-US" sz="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+mn-cs"/>
            </a:endParaRPr>
          </a:p>
          <a:p>
            <a:pPr algn="r" eaLnBrk="0" hangingPunct="0">
              <a:spcBef>
                <a:spcPct val="50000"/>
              </a:spcBef>
              <a:defRPr/>
            </a:pPr>
            <a:endParaRPr lang="en-US" sz="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+mn-cs"/>
            </a:endParaRPr>
          </a:p>
        </p:txBody>
      </p:sp>
      <p:sp>
        <p:nvSpPr>
          <p:cNvPr id="63493" name="Rectangle 6"/>
          <p:cNvSpPr>
            <a:spLocks noChangeArrowheads="1"/>
          </p:cNvSpPr>
          <p:nvPr/>
        </p:nvSpPr>
        <p:spPr bwMode="auto">
          <a:xfrm>
            <a:off x="2133600" y="4267200"/>
            <a:ext cx="7010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  <a:buFontTx/>
              <a:buAutoNum type="arabicPeriod"/>
            </a:pPr>
            <a:endParaRPr lang="en-US" sz="3600" b="1">
              <a:solidFill>
                <a:srgbClr val="CC0000"/>
              </a:solidFill>
            </a:endParaRPr>
          </a:p>
        </p:txBody>
      </p:sp>
      <p:sp>
        <p:nvSpPr>
          <p:cNvPr id="237574" name="Rectangle 5"/>
          <p:cNvSpPr>
            <a:spLocks noChangeArrowheads="1"/>
          </p:cNvSpPr>
          <p:nvPr/>
        </p:nvSpPr>
        <p:spPr bwMode="auto">
          <a:xfrm>
            <a:off x="2133600" y="1524000"/>
            <a:ext cx="6934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75000"/>
              </a:lnSpc>
              <a:defRPr/>
            </a:pPr>
            <a:r>
              <a:rPr lang="en-US" sz="3600" b="1" dirty="0">
                <a:latin typeface="+mj-lt"/>
                <a:cs typeface="+mn-cs"/>
              </a:rPr>
              <a:t>I will </a:t>
            </a:r>
            <a:r>
              <a:rPr lang="en-US" sz="3600" b="1" dirty="0" smtClean="0">
                <a:latin typeface="+mj-lt"/>
                <a:cs typeface="+mn-cs"/>
              </a:rPr>
              <a:t>identify the phases of The Cell Cycle including Mitosis</a:t>
            </a:r>
            <a:endParaRPr lang="en-US" sz="3600" b="1" dirty="0">
              <a:latin typeface="+mj-lt"/>
              <a:cs typeface="+mn-cs"/>
            </a:endParaRPr>
          </a:p>
          <a:p>
            <a:pPr marL="533400" indent="-533400">
              <a:lnSpc>
                <a:spcPct val="75000"/>
              </a:lnSpc>
              <a:defRPr/>
            </a:pPr>
            <a:endParaRPr lang="en-US" sz="2800" b="1" dirty="0">
              <a:latin typeface="+mj-lt"/>
              <a:cs typeface="+mn-cs"/>
            </a:endParaRPr>
          </a:p>
          <a:p>
            <a:pPr marL="533400" indent="-533400">
              <a:lnSpc>
                <a:spcPct val="75000"/>
              </a:lnSpc>
              <a:defRPr/>
            </a:pPr>
            <a:endParaRPr lang="en-US" sz="2800" b="1" dirty="0">
              <a:latin typeface="+mj-lt"/>
              <a:cs typeface="+mn-cs"/>
            </a:endParaRPr>
          </a:p>
        </p:txBody>
      </p:sp>
      <p:sp>
        <p:nvSpPr>
          <p:cNvPr id="1119241" name="Rectangle 18"/>
          <p:cNvSpPr>
            <a:spLocks noChangeArrowheads="1"/>
          </p:cNvSpPr>
          <p:nvPr/>
        </p:nvSpPr>
        <p:spPr bwMode="auto">
          <a:xfrm>
            <a:off x="2057400" y="228600"/>
            <a:ext cx="495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70000"/>
              </a:lnSpc>
              <a:tabLst>
                <a:tab pos="1768475" algn="l"/>
              </a:tabLs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Standard 7,                   Reproduction of Life</a:t>
            </a:r>
            <a:r>
              <a:rPr lang="en-US" sz="4000" dirty="0">
                <a:solidFill>
                  <a:srgbClr val="F8F8F8"/>
                </a:solidFill>
                <a:latin typeface="+mj-lt"/>
                <a:cs typeface="+mn-cs"/>
              </a:rPr>
              <a:t>  </a:t>
            </a:r>
            <a:endParaRPr lang="en-US" sz="3600" b="1" dirty="0">
              <a:solidFill>
                <a:srgbClr val="F8F8F8"/>
              </a:solidFill>
              <a:latin typeface="+mj-lt"/>
              <a:cs typeface="+mn-cs"/>
            </a:endParaRPr>
          </a:p>
        </p:txBody>
      </p:sp>
      <p:sp>
        <p:nvSpPr>
          <p:cNvPr id="63496" name="Line 10"/>
          <p:cNvSpPr>
            <a:spLocks noChangeShapeType="1"/>
          </p:cNvSpPr>
          <p:nvPr/>
        </p:nvSpPr>
        <p:spPr bwMode="auto">
          <a:xfrm>
            <a:off x="20574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7" name="Line 11"/>
          <p:cNvSpPr>
            <a:spLocks noChangeShapeType="1"/>
          </p:cNvSpPr>
          <p:nvPr/>
        </p:nvSpPr>
        <p:spPr bwMode="auto">
          <a:xfrm>
            <a:off x="2057400" y="1219200"/>
            <a:ext cx="708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9254" name="Text Box 22"/>
          <p:cNvSpPr txBox="1">
            <a:spLocks noChangeArrowheads="1"/>
          </p:cNvSpPr>
          <p:nvPr/>
        </p:nvSpPr>
        <p:spPr bwMode="auto">
          <a:xfrm>
            <a:off x="2819400" y="-122238"/>
            <a:ext cx="3276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Textbook p.143</a:t>
            </a:r>
            <a:endParaRPr lang="en-US" sz="32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7400" y="2819400"/>
            <a:ext cx="7086600" cy="44624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Q: </a:t>
            </a:r>
            <a:r>
              <a:rPr lang="en-US" sz="2400" b="1" dirty="0"/>
              <a:t>When a cell divides itself, The Newly formed cells are called </a:t>
            </a:r>
            <a:r>
              <a:rPr lang="en-US" sz="2400" b="1" u="sng" dirty="0"/>
              <a:t>daughter cells </a:t>
            </a:r>
            <a:r>
              <a:rPr lang="en-US" sz="2400" b="1" dirty="0"/>
              <a:t>. Why not son cells Or something else??</a:t>
            </a:r>
            <a:endParaRPr lang="en-US" b="1" dirty="0"/>
          </a:p>
          <a:p>
            <a:pPr marL="342900" indent="-342900">
              <a:defRPr/>
            </a:pPr>
            <a:endParaRPr lang="en-US" sz="1600" dirty="0"/>
          </a:p>
          <a:p>
            <a:pPr marL="342900" indent="-342900"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A:  </a:t>
            </a:r>
            <a:r>
              <a:rPr lang="en-US" sz="2000" b="1" dirty="0"/>
              <a:t>Because in terminology, the </a:t>
            </a:r>
            <a:r>
              <a:rPr lang="en-US" sz="2000" b="1" u="sng" dirty="0"/>
              <a:t>source is called 'mother</a:t>
            </a:r>
            <a:r>
              <a:rPr lang="en-US" sz="2000" b="1" dirty="0"/>
              <a:t>'(mother plant, mother ship) &amp; the descendants or new formations are called daughters. Because in animal life, a </a:t>
            </a:r>
            <a:r>
              <a:rPr lang="en-US" sz="2000" b="1" u="sng" dirty="0"/>
              <a:t>female or mother can give birth to offspring</a:t>
            </a:r>
            <a:r>
              <a:rPr lang="en-US" sz="2000" b="1" dirty="0"/>
              <a:t>, &amp; not a male or father. If a cell divides, the new cells can usually divide again, thus </a:t>
            </a:r>
            <a:r>
              <a:rPr lang="en-US" sz="2000" b="1" u="sng" dirty="0"/>
              <a:t>'giving birth</a:t>
            </a:r>
            <a:r>
              <a:rPr lang="en-US" sz="2000" b="1" dirty="0"/>
              <a:t>' in a certain sense, </a:t>
            </a:r>
            <a:r>
              <a:rPr lang="en-US" sz="2000" b="1" u="sng" dirty="0"/>
              <a:t>thus being referred to by a female term.</a:t>
            </a:r>
          </a:p>
          <a:p>
            <a:pPr marL="342900" indent="-342900">
              <a:defRPr/>
            </a:pPr>
            <a:endParaRPr lang="en-US" dirty="0"/>
          </a:p>
        </p:txBody>
      </p:sp>
      <p:pic>
        <p:nvPicPr>
          <p:cNvPr id="63500" name="Picture 12" descr="http://t3.gstatic.com/images?q=tbn:ANd9GcTRdHMtFZZpnEtvSKNtFtQ8QuGpd3jynRluhZtISwg9M8xGeyx0I7m891Rb5g"/>
          <p:cNvPicPr>
            <a:picLocks noChangeAspect="1" noChangeArrowheads="1"/>
          </p:cNvPicPr>
          <p:nvPr/>
        </p:nvPicPr>
        <p:blipFill>
          <a:blip r:embed="rId2" cstate="print"/>
          <a:srcRect l="25000" t="2568" r="37500"/>
          <a:stretch>
            <a:fillRect/>
          </a:stretch>
        </p:blipFill>
        <p:spPr bwMode="auto">
          <a:xfrm>
            <a:off x="457200" y="3886200"/>
            <a:ext cx="83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219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en-US" sz="6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en-US" sz="7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MITOSIS… </a:t>
            </a:r>
            <a:r>
              <a:rPr lang="en-US" sz="73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73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73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tyle Script" pitchFamily="66" charset="0"/>
              </a:rPr>
              <a:t>Can you fill in the cells?</a:t>
            </a:r>
          </a:p>
        </p:txBody>
      </p:sp>
      <p:sp>
        <p:nvSpPr>
          <p:cNvPr id="56323" name="Oval 3"/>
          <p:cNvSpPr>
            <a:spLocks noChangeArrowheads="1"/>
          </p:cNvSpPr>
          <p:nvPr/>
        </p:nvSpPr>
        <p:spPr bwMode="auto">
          <a:xfrm>
            <a:off x="3505200" y="1600200"/>
            <a:ext cx="1143000" cy="990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8" name="Freeform 4"/>
          <p:cNvSpPr>
            <a:spLocks/>
          </p:cNvSpPr>
          <p:nvPr/>
        </p:nvSpPr>
        <p:spPr bwMode="auto">
          <a:xfrm>
            <a:off x="3773488" y="1839913"/>
            <a:ext cx="73025" cy="508000"/>
          </a:xfrm>
          <a:custGeom>
            <a:avLst/>
            <a:gdLst>
              <a:gd name="T0" fmla="*/ 2147483647 w 46"/>
              <a:gd name="T1" fmla="*/ 0 h 320"/>
              <a:gd name="T2" fmla="*/ 0 w 46"/>
              <a:gd name="T3" fmla="*/ 2147483647 h 320"/>
              <a:gd name="T4" fmla="*/ 0 60000 65536"/>
              <a:gd name="T5" fmla="*/ 0 60000 65536"/>
              <a:gd name="T6" fmla="*/ 0 w 46"/>
              <a:gd name="T7" fmla="*/ 0 h 320"/>
              <a:gd name="T8" fmla="*/ 46 w 46"/>
              <a:gd name="T9" fmla="*/ 320 h 3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" h="320">
                <a:moveTo>
                  <a:pt x="46" y="0"/>
                </a:moveTo>
                <a:cubicBezTo>
                  <a:pt x="36" y="106"/>
                  <a:pt x="0" y="214"/>
                  <a:pt x="0" y="320"/>
                </a:cubicBezTo>
              </a:path>
            </a:pathLst>
          </a:cu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09" name="Freeform 5"/>
          <p:cNvSpPr>
            <a:spLocks/>
          </p:cNvSpPr>
          <p:nvPr/>
        </p:nvSpPr>
        <p:spPr bwMode="auto">
          <a:xfrm>
            <a:off x="3919538" y="1882775"/>
            <a:ext cx="42862" cy="508000"/>
          </a:xfrm>
          <a:custGeom>
            <a:avLst/>
            <a:gdLst>
              <a:gd name="T0" fmla="*/ 2147483647 w 27"/>
              <a:gd name="T1" fmla="*/ 0 h 320"/>
              <a:gd name="T2" fmla="*/ 2147483647 w 27"/>
              <a:gd name="T3" fmla="*/ 2147483647 h 320"/>
              <a:gd name="T4" fmla="*/ 0 w 27"/>
              <a:gd name="T5" fmla="*/ 2147483647 h 320"/>
              <a:gd name="T6" fmla="*/ 0 60000 65536"/>
              <a:gd name="T7" fmla="*/ 0 60000 65536"/>
              <a:gd name="T8" fmla="*/ 0 60000 65536"/>
              <a:gd name="T9" fmla="*/ 0 w 27"/>
              <a:gd name="T10" fmla="*/ 0 h 320"/>
              <a:gd name="T11" fmla="*/ 27 w 27"/>
              <a:gd name="T12" fmla="*/ 320 h 3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" h="320">
                <a:moveTo>
                  <a:pt x="27" y="0"/>
                </a:moveTo>
                <a:cubicBezTo>
                  <a:pt x="24" y="98"/>
                  <a:pt x="26" y="196"/>
                  <a:pt x="18" y="293"/>
                </a:cubicBezTo>
                <a:cubicBezTo>
                  <a:pt x="17" y="304"/>
                  <a:pt x="0" y="320"/>
                  <a:pt x="0" y="320"/>
                </a:cubicBezTo>
              </a:path>
            </a:pathLst>
          </a:cu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0" name="Freeform 6"/>
          <p:cNvSpPr>
            <a:spLocks/>
          </p:cNvSpPr>
          <p:nvPr/>
        </p:nvSpPr>
        <p:spPr bwMode="auto">
          <a:xfrm>
            <a:off x="4267200" y="1970088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7 h 256"/>
              <a:gd name="T4" fmla="*/ 0 60000 65536"/>
              <a:gd name="T5" fmla="*/ 0 60000 65536"/>
              <a:gd name="T6" fmla="*/ 0 w 1"/>
              <a:gd name="T7" fmla="*/ 0 h 256"/>
              <a:gd name="T8" fmla="*/ 1 w 1"/>
              <a:gd name="T9" fmla="*/ 256 h 2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56">
                <a:moveTo>
                  <a:pt x="0" y="0"/>
                </a:moveTo>
                <a:cubicBezTo>
                  <a:pt x="0" y="85"/>
                  <a:pt x="0" y="171"/>
                  <a:pt x="0" y="256"/>
                </a:cubicBezTo>
              </a:path>
            </a:pathLst>
          </a:cu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1" name="Freeform 7"/>
          <p:cNvSpPr>
            <a:spLocks/>
          </p:cNvSpPr>
          <p:nvPr/>
        </p:nvSpPr>
        <p:spPr bwMode="auto">
          <a:xfrm>
            <a:off x="4368800" y="1998663"/>
            <a:ext cx="1588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7 h 256"/>
              <a:gd name="T4" fmla="*/ 0 60000 65536"/>
              <a:gd name="T5" fmla="*/ 0 60000 65536"/>
              <a:gd name="T6" fmla="*/ 0 w 1"/>
              <a:gd name="T7" fmla="*/ 0 h 256"/>
              <a:gd name="T8" fmla="*/ 1 w 1"/>
              <a:gd name="T9" fmla="*/ 256 h 2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56">
                <a:moveTo>
                  <a:pt x="0" y="0"/>
                </a:moveTo>
                <a:cubicBezTo>
                  <a:pt x="0" y="85"/>
                  <a:pt x="0" y="171"/>
                  <a:pt x="0" y="256"/>
                </a:cubicBezTo>
              </a:path>
            </a:pathLst>
          </a:cu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8" name="Oval 8"/>
          <p:cNvSpPr>
            <a:spLocks noChangeArrowheads="1"/>
          </p:cNvSpPr>
          <p:nvPr/>
        </p:nvSpPr>
        <p:spPr bwMode="auto">
          <a:xfrm>
            <a:off x="3505200" y="3124200"/>
            <a:ext cx="1143000" cy="990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81400" y="3363913"/>
            <a:ext cx="174625" cy="525462"/>
            <a:chOff x="2256" y="1735"/>
            <a:chExt cx="110" cy="331"/>
          </a:xfrm>
        </p:grpSpPr>
        <p:sp>
          <p:nvSpPr>
            <p:cNvPr id="56357" name="Freeform 10"/>
            <p:cNvSpPr>
              <a:spLocks/>
            </p:cNvSpPr>
            <p:nvPr/>
          </p:nvSpPr>
          <p:spPr bwMode="auto">
            <a:xfrm>
              <a:off x="2304" y="1735"/>
              <a:ext cx="46" cy="320"/>
            </a:xfrm>
            <a:custGeom>
              <a:avLst/>
              <a:gdLst>
                <a:gd name="T0" fmla="*/ 46 w 46"/>
                <a:gd name="T1" fmla="*/ 0 h 320"/>
                <a:gd name="T2" fmla="*/ 0 w 46"/>
                <a:gd name="T3" fmla="*/ 320 h 320"/>
                <a:gd name="T4" fmla="*/ 0 60000 65536"/>
                <a:gd name="T5" fmla="*/ 0 60000 65536"/>
                <a:gd name="T6" fmla="*/ 0 w 46"/>
                <a:gd name="T7" fmla="*/ 0 h 320"/>
                <a:gd name="T8" fmla="*/ 46 w 46"/>
                <a:gd name="T9" fmla="*/ 320 h 3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6" h="320">
                  <a:moveTo>
                    <a:pt x="46" y="0"/>
                  </a:moveTo>
                  <a:cubicBezTo>
                    <a:pt x="36" y="106"/>
                    <a:pt x="0" y="214"/>
                    <a:pt x="0" y="320"/>
                  </a:cubicBezTo>
                </a:path>
              </a:pathLst>
            </a:cu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58" name="Freeform 11"/>
            <p:cNvSpPr>
              <a:spLocks/>
            </p:cNvSpPr>
            <p:nvPr/>
          </p:nvSpPr>
          <p:spPr bwMode="auto">
            <a:xfrm>
              <a:off x="2256" y="1746"/>
              <a:ext cx="110" cy="320"/>
            </a:xfrm>
            <a:custGeom>
              <a:avLst/>
              <a:gdLst>
                <a:gd name="T0" fmla="*/ 0 w 110"/>
                <a:gd name="T1" fmla="*/ 0 h 320"/>
                <a:gd name="T2" fmla="*/ 28 w 110"/>
                <a:gd name="T3" fmla="*/ 156 h 320"/>
                <a:gd name="T4" fmla="*/ 83 w 110"/>
                <a:gd name="T5" fmla="*/ 183 h 320"/>
                <a:gd name="T6" fmla="*/ 110 w 110"/>
                <a:gd name="T7" fmla="*/ 320 h 3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0"/>
                <a:gd name="T13" fmla="*/ 0 h 320"/>
                <a:gd name="T14" fmla="*/ 110 w 110"/>
                <a:gd name="T15" fmla="*/ 320 h 3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0" h="320">
                  <a:moveTo>
                    <a:pt x="0" y="0"/>
                  </a:moveTo>
                  <a:cubicBezTo>
                    <a:pt x="9" y="41"/>
                    <a:pt x="9" y="123"/>
                    <a:pt x="28" y="156"/>
                  </a:cubicBezTo>
                  <a:cubicBezTo>
                    <a:pt x="36" y="171"/>
                    <a:pt x="69" y="179"/>
                    <a:pt x="83" y="183"/>
                  </a:cubicBezTo>
                  <a:cubicBezTo>
                    <a:pt x="92" y="318"/>
                    <a:pt x="54" y="292"/>
                    <a:pt x="110" y="320"/>
                  </a:cubicBezTo>
                </a:path>
              </a:pathLst>
            </a:cu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810000" y="3406775"/>
            <a:ext cx="174625" cy="508000"/>
            <a:chOff x="2441" y="1762"/>
            <a:chExt cx="110" cy="320"/>
          </a:xfrm>
        </p:grpSpPr>
        <p:sp>
          <p:nvSpPr>
            <p:cNvPr id="56355" name="Freeform 13"/>
            <p:cNvSpPr>
              <a:spLocks/>
            </p:cNvSpPr>
            <p:nvPr/>
          </p:nvSpPr>
          <p:spPr bwMode="auto">
            <a:xfrm>
              <a:off x="2469" y="1762"/>
              <a:ext cx="27" cy="320"/>
            </a:xfrm>
            <a:custGeom>
              <a:avLst/>
              <a:gdLst>
                <a:gd name="T0" fmla="*/ 27 w 27"/>
                <a:gd name="T1" fmla="*/ 0 h 320"/>
                <a:gd name="T2" fmla="*/ 18 w 27"/>
                <a:gd name="T3" fmla="*/ 293 h 320"/>
                <a:gd name="T4" fmla="*/ 0 w 27"/>
                <a:gd name="T5" fmla="*/ 320 h 320"/>
                <a:gd name="T6" fmla="*/ 0 60000 65536"/>
                <a:gd name="T7" fmla="*/ 0 60000 65536"/>
                <a:gd name="T8" fmla="*/ 0 60000 65536"/>
                <a:gd name="T9" fmla="*/ 0 w 27"/>
                <a:gd name="T10" fmla="*/ 0 h 320"/>
                <a:gd name="T11" fmla="*/ 27 w 27"/>
                <a:gd name="T12" fmla="*/ 320 h 3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" h="320">
                  <a:moveTo>
                    <a:pt x="27" y="0"/>
                  </a:moveTo>
                  <a:cubicBezTo>
                    <a:pt x="24" y="98"/>
                    <a:pt x="26" y="196"/>
                    <a:pt x="18" y="293"/>
                  </a:cubicBezTo>
                  <a:cubicBezTo>
                    <a:pt x="17" y="304"/>
                    <a:pt x="0" y="320"/>
                    <a:pt x="0" y="320"/>
                  </a:cubicBezTo>
                </a:path>
              </a:pathLst>
            </a:cu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56" name="Freeform 14"/>
            <p:cNvSpPr>
              <a:spLocks/>
            </p:cNvSpPr>
            <p:nvPr/>
          </p:nvSpPr>
          <p:spPr bwMode="auto">
            <a:xfrm>
              <a:off x="2441" y="1801"/>
              <a:ext cx="110" cy="274"/>
            </a:xfrm>
            <a:custGeom>
              <a:avLst/>
              <a:gdLst>
                <a:gd name="T0" fmla="*/ 0 w 110"/>
                <a:gd name="T1" fmla="*/ 0 h 274"/>
                <a:gd name="T2" fmla="*/ 9 w 110"/>
                <a:gd name="T3" fmla="*/ 28 h 274"/>
                <a:gd name="T4" fmla="*/ 28 w 110"/>
                <a:gd name="T5" fmla="*/ 46 h 274"/>
                <a:gd name="T6" fmla="*/ 82 w 110"/>
                <a:gd name="T7" fmla="*/ 183 h 274"/>
                <a:gd name="T8" fmla="*/ 110 w 110"/>
                <a:gd name="T9" fmla="*/ 274 h 2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"/>
                <a:gd name="T16" fmla="*/ 0 h 274"/>
                <a:gd name="T17" fmla="*/ 110 w 110"/>
                <a:gd name="T18" fmla="*/ 274 h 2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" h="274">
                  <a:moveTo>
                    <a:pt x="0" y="0"/>
                  </a:moveTo>
                  <a:cubicBezTo>
                    <a:pt x="3" y="9"/>
                    <a:pt x="4" y="20"/>
                    <a:pt x="9" y="28"/>
                  </a:cubicBezTo>
                  <a:cubicBezTo>
                    <a:pt x="14" y="35"/>
                    <a:pt x="25" y="38"/>
                    <a:pt x="28" y="46"/>
                  </a:cubicBezTo>
                  <a:cubicBezTo>
                    <a:pt x="50" y="104"/>
                    <a:pt x="25" y="145"/>
                    <a:pt x="82" y="183"/>
                  </a:cubicBezTo>
                  <a:cubicBezTo>
                    <a:pt x="101" y="233"/>
                    <a:pt x="110" y="212"/>
                    <a:pt x="110" y="274"/>
                  </a:cubicBezTo>
                </a:path>
              </a:pathLst>
            </a:cu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222750" y="3392488"/>
            <a:ext cx="196850" cy="496887"/>
            <a:chOff x="2592" y="1753"/>
            <a:chExt cx="124" cy="313"/>
          </a:xfrm>
        </p:grpSpPr>
        <p:sp>
          <p:nvSpPr>
            <p:cNvPr id="56353" name="Freeform 16"/>
            <p:cNvSpPr>
              <a:spLocks/>
            </p:cNvSpPr>
            <p:nvPr/>
          </p:nvSpPr>
          <p:spPr bwMode="auto">
            <a:xfrm>
              <a:off x="2592" y="1753"/>
              <a:ext cx="85" cy="311"/>
            </a:xfrm>
            <a:custGeom>
              <a:avLst/>
              <a:gdLst>
                <a:gd name="T0" fmla="*/ 0 w 85"/>
                <a:gd name="T1" fmla="*/ 0 h 311"/>
                <a:gd name="T2" fmla="*/ 46 w 85"/>
                <a:gd name="T3" fmla="*/ 64 h 311"/>
                <a:gd name="T4" fmla="*/ 55 w 85"/>
                <a:gd name="T5" fmla="*/ 92 h 311"/>
                <a:gd name="T6" fmla="*/ 64 w 85"/>
                <a:gd name="T7" fmla="*/ 192 h 311"/>
                <a:gd name="T8" fmla="*/ 82 w 85"/>
                <a:gd name="T9" fmla="*/ 274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311"/>
                <a:gd name="T17" fmla="*/ 85 w 85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311">
                  <a:moveTo>
                    <a:pt x="0" y="0"/>
                  </a:moveTo>
                  <a:cubicBezTo>
                    <a:pt x="45" y="15"/>
                    <a:pt x="24" y="0"/>
                    <a:pt x="46" y="64"/>
                  </a:cubicBezTo>
                  <a:cubicBezTo>
                    <a:pt x="49" y="73"/>
                    <a:pt x="55" y="92"/>
                    <a:pt x="55" y="92"/>
                  </a:cubicBezTo>
                  <a:cubicBezTo>
                    <a:pt x="58" y="125"/>
                    <a:pt x="58" y="159"/>
                    <a:pt x="64" y="192"/>
                  </a:cubicBezTo>
                  <a:cubicBezTo>
                    <a:pt x="85" y="311"/>
                    <a:pt x="82" y="202"/>
                    <a:pt x="82" y="274"/>
                  </a:cubicBezTo>
                </a:path>
              </a:pathLst>
            </a:cu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54" name="Freeform 17"/>
            <p:cNvSpPr>
              <a:spLocks/>
            </p:cNvSpPr>
            <p:nvPr/>
          </p:nvSpPr>
          <p:spPr bwMode="auto">
            <a:xfrm>
              <a:off x="2624" y="1775"/>
              <a:ext cx="92" cy="291"/>
            </a:xfrm>
            <a:custGeom>
              <a:avLst/>
              <a:gdLst>
                <a:gd name="T0" fmla="*/ 82 w 92"/>
                <a:gd name="T1" fmla="*/ 17 h 291"/>
                <a:gd name="T2" fmla="*/ 55 w 92"/>
                <a:gd name="T3" fmla="*/ 63 h 291"/>
                <a:gd name="T4" fmla="*/ 46 w 92"/>
                <a:gd name="T5" fmla="*/ 90 h 291"/>
                <a:gd name="T6" fmla="*/ 27 w 92"/>
                <a:gd name="T7" fmla="*/ 118 h 291"/>
                <a:gd name="T8" fmla="*/ 0 w 92"/>
                <a:gd name="T9" fmla="*/ 291 h 2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291"/>
                <a:gd name="T17" fmla="*/ 92 w 92"/>
                <a:gd name="T18" fmla="*/ 291 h 2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291">
                  <a:moveTo>
                    <a:pt x="82" y="17"/>
                  </a:moveTo>
                  <a:cubicBezTo>
                    <a:pt x="57" y="92"/>
                    <a:pt x="92" y="0"/>
                    <a:pt x="55" y="63"/>
                  </a:cubicBezTo>
                  <a:cubicBezTo>
                    <a:pt x="50" y="71"/>
                    <a:pt x="50" y="82"/>
                    <a:pt x="46" y="90"/>
                  </a:cubicBezTo>
                  <a:cubicBezTo>
                    <a:pt x="41" y="100"/>
                    <a:pt x="33" y="109"/>
                    <a:pt x="27" y="118"/>
                  </a:cubicBezTo>
                  <a:cubicBezTo>
                    <a:pt x="1" y="197"/>
                    <a:pt x="0" y="201"/>
                    <a:pt x="0" y="291"/>
                  </a:cubicBezTo>
                </a:path>
              </a:pathLst>
            </a:cu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397375" y="3429000"/>
            <a:ext cx="153988" cy="406400"/>
            <a:chOff x="2770" y="1776"/>
            <a:chExt cx="97" cy="256"/>
          </a:xfrm>
        </p:grpSpPr>
        <p:sp>
          <p:nvSpPr>
            <p:cNvPr id="56351" name="Freeform 19"/>
            <p:cNvSpPr>
              <a:spLocks/>
            </p:cNvSpPr>
            <p:nvPr/>
          </p:nvSpPr>
          <p:spPr bwMode="auto">
            <a:xfrm>
              <a:off x="2832" y="1776"/>
              <a:ext cx="1" cy="256"/>
            </a:xfrm>
            <a:custGeom>
              <a:avLst/>
              <a:gdLst>
                <a:gd name="T0" fmla="*/ 0 w 1"/>
                <a:gd name="T1" fmla="*/ 0 h 256"/>
                <a:gd name="T2" fmla="*/ 0 w 1"/>
                <a:gd name="T3" fmla="*/ 256 h 256"/>
                <a:gd name="T4" fmla="*/ 0 60000 65536"/>
                <a:gd name="T5" fmla="*/ 0 60000 65536"/>
                <a:gd name="T6" fmla="*/ 0 w 1"/>
                <a:gd name="T7" fmla="*/ 0 h 256"/>
                <a:gd name="T8" fmla="*/ 1 w 1"/>
                <a:gd name="T9" fmla="*/ 256 h 2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56">
                  <a:moveTo>
                    <a:pt x="0" y="0"/>
                  </a:moveTo>
                  <a:cubicBezTo>
                    <a:pt x="0" y="85"/>
                    <a:pt x="0" y="171"/>
                    <a:pt x="0" y="256"/>
                  </a:cubicBezTo>
                </a:path>
              </a:pathLst>
            </a:cu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52" name="Freeform 20"/>
            <p:cNvSpPr>
              <a:spLocks/>
            </p:cNvSpPr>
            <p:nvPr/>
          </p:nvSpPr>
          <p:spPr bwMode="auto">
            <a:xfrm>
              <a:off x="2770" y="1810"/>
              <a:ext cx="97" cy="201"/>
            </a:xfrm>
            <a:custGeom>
              <a:avLst/>
              <a:gdLst>
                <a:gd name="T0" fmla="*/ 0 w 97"/>
                <a:gd name="T1" fmla="*/ 0 h 201"/>
                <a:gd name="T2" fmla="*/ 37 w 97"/>
                <a:gd name="T3" fmla="*/ 83 h 201"/>
                <a:gd name="T4" fmla="*/ 46 w 97"/>
                <a:gd name="T5" fmla="*/ 110 h 201"/>
                <a:gd name="T6" fmla="*/ 92 w 97"/>
                <a:gd name="T7" fmla="*/ 147 h 201"/>
                <a:gd name="T8" fmla="*/ 92 w 97"/>
                <a:gd name="T9" fmla="*/ 201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201"/>
                <a:gd name="T17" fmla="*/ 97 w 97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201">
                  <a:moveTo>
                    <a:pt x="0" y="0"/>
                  </a:moveTo>
                  <a:cubicBezTo>
                    <a:pt x="30" y="44"/>
                    <a:pt x="15" y="17"/>
                    <a:pt x="37" y="83"/>
                  </a:cubicBezTo>
                  <a:cubicBezTo>
                    <a:pt x="40" y="92"/>
                    <a:pt x="38" y="105"/>
                    <a:pt x="46" y="110"/>
                  </a:cubicBezTo>
                  <a:cubicBezTo>
                    <a:pt x="52" y="114"/>
                    <a:pt x="89" y="136"/>
                    <a:pt x="92" y="147"/>
                  </a:cubicBezTo>
                  <a:cubicBezTo>
                    <a:pt x="97" y="164"/>
                    <a:pt x="92" y="183"/>
                    <a:pt x="92" y="201"/>
                  </a:cubicBezTo>
                </a:path>
              </a:pathLst>
            </a:cu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333" name="Oval 21"/>
          <p:cNvSpPr>
            <a:spLocks noChangeArrowheads="1"/>
          </p:cNvSpPr>
          <p:nvPr/>
        </p:nvSpPr>
        <p:spPr bwMode="auto">
          <a:xfrm>
            <a:off x="2514600" y="4953000"/>
            <a:ext cx="990600" cy="838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Oval 22"/>
          <p:cNvSpPr>
            <a:spLocks noChangeArrowheads="1"/>
          </p:cNvSpPr>
          <p:nvPr/>
        </p:nvSpPr>
        <p:spPr bwMode="auto">
          <a:xfrm>
            <a:off x="4724400" y="4953000"/>
            <a:ext cx="990600" cy="838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9" name="Freeform 23"/>
          <p:cNvSpPr>
            <a:spLocks/>
          </p:cNvSpPr>
          <p:nvPr/>
        </p:nvSpPr>
        <p:spPr bwMode="auto">
          <a:xfrm>
            <a:off x="2792413" y="5105400"/>
            <a:ext cx="73025" cy="508000"/>
          </a:xfrm>
          <a:custGeom>
            <a:avLst/>
            <a:gdLst>
              <a:gd name="T0" fmla="*/ 2147483647 w 46"/>
              <a:gd name="T1" fmla="*/ 0 h 320"/>
              <a:gd name="T2" fmla="*/ 0 w 46"/>
              <a:gd name="T3" fmla="*/ 2147483647 h 320"/>
              <a:gd name="T4" fmla="*/ 0 60000 65536"/>
              <a:gd name="T5" fmla="*/ 0 60000 65536"/>
              <a:gd name="T6" fmla="*/ 0 w 46"/>
              <a:gd name="T7" fmla="*/ 0 h 320"/>
              <a:gd name="T8" fmla="*/ 46 w 46"/>
              <a:gd name="T9" fmla="*/ 320 h 3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" h="320">
                <a:moveTo>
                  <a:pt x="46" y="0"/>
                </a:moveTo>
                <a:cubicBezTo>
                  <a:pt x="36" y="106"/>
                  <a:pt x="0" y="214"/>
                  <a:pt x="0" y="320"/>
                </a:cubicBezTo>
              </a:path>
            </a:pathLst>
          </a:cu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0" name="Freeform 24"/>
          <p:cNvSpPr>
            <a:spLocks/>
          </p:cNvSpPr>
          <p:nvPr/>
        </p:nvSpPr>
        <p:spPr bwMode="auto">
          <a:xfrm>
            <a:off x="2944813" y="5105400"/>
            <a:ext cx="42862" cy="508000"/>
          </a:xfrm>
          <a:custGeom>
            <a:avLst/>
            <a:gdLst>
              <a:gd name="T0" fmla="*/ 2147483647 w 27"/>
              <a:gd name="T1" fmla="*/ 0 h 320"/>
              <a:gd name="T2" fmla="*/ 2147483647 w 27"/>
              <a:gd name="T3" fmla="*/ 2147483647 h 320"/>
              <a:gd name="T4" fmla="*/ 0 w 27"/>
              <a:gd name="T5" fmla="*/ 2147483647 h 320"/>
              <a:gd name="T6" fmla="*/ 0 60000 65536"/>
              <a:gd name="T7" fmla="*/ 0 60000 65536"/>
              <a:gd name="T8" fmla="*/ 0 60000 65536"/>
              <a:gd name="T9" fmla="*/ 0 w 27"/>
              <a:gd name="T10" fmla="*/ 0 h 320"/>
              <a:gd name="T11" fmla="*/ 27 w 27"/>
              <a:gd name="T12" fmla="*/ 320 h 3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" h="320">
                <a:moveTo>
                  <a:pt x="27" y="0"/>
                </a:moveTo>
                <a:cubicBezTo>
                  <a:pt x="24" y="98"/>
                  <a:pt x="26" y="196"/>
                  <a:pt x="18" y="293"/>
                </a:cubicBezTo>
                <a:cubicBezTo>
                  <a:pt x="17" y="304"/>
                  <a:pt x="0" y="320"/>
                  <a:pt x="0" y="320"/>
                </a:cubicBezTo>
              </a:path>
            </a:pathLst>
          </a:cu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7" name="Text Box 25"/>
          <p:cNvSpPr txBox="1">
            <a:spLocks noChangeArrowheads="1"/>
          </p:cNvSpPr>
          <p:nvPr/>
        </p:nvSpPr>
        <p:spPr bwMode="auto">
          <a:xfrm>
            <a:off x="4800600" y="1676400"/>
            <a:ext cx="25114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2 pair of single stranded Xsomes = </a:t>
            </a:r>
            <a:r>
              <a:rPr lang="en-US" b="1">
                <a:solidFill>
                  <a:srgbClr val="C00000"/>
                </a:solidFill>
                <a:latin typeface="Verdana" pitchFamily="34" charset="0"/>
              </a:rPr>
              <a:t>4 single strands</a:t>
            </a:r>
          </a:p>
        </p:txBody>
      </p:sp>
      <p:sp>
        <p:nvSpPr>
          <p:cNvPr id="56338" name="Text Box 26"/>
          <p:cNvSpPr txBox="1">
            <a:spLocks noChangeArrowheads="1"/>
          </p:cNvSpPr>
          <p:nvPr/>
        </p:nvSpPr>
        <p:spPr bwMode="auto">
          <a:xfrm>
            <a:off x="4648200" y="3276600"/>
            <a:ext cx="2338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u="sng">
                <a:latin typeface="Verdana" pitchFamily="34" charset="0"/>
              </a:rPr>
              <a:t>Replication</a:t>
            </a:r>
            <a:r>
              <a:rPr lang="en-US" b="1">
                <a:latin typeface="Verdana" pitchFamily="34" charset="0"/>
              </a:rPr>
              <a:t>… which means…</a:t>
            </a:r>
          </a:p>
        </p:txBody>
      </p:sp>
      <p:sp>
        <p:nvSpPr>
          <p:cNvPr id="56339" name="Text Box 27"/>
          <p:cNvSpPr txBox="1">
            <a:spLocks noChangeArrowheads="1"/>
          </p:cNvSpPr>
          <p:nvPr/>
        </p:nvSpPr>
        <p:spPr bwMode="auto">
          <a:xfrm>
            <a:off x="3429000" y="4572000"/>
            <a:ext cx="1385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 u="sng">
                <a:latin typeface="Verdana" pitchFamily="34" charset="0"/>
              </a:rPr>
              <a:t>Cell divides </a:t>
            </a:r>
          </a:p>
        </p:txBody>
      </p:sp>
      <p:sp>
        <p:nvSpPr>
          <p:cNvPr id="56340" name="Line 29"/>
          <p:cNvSpPr>
            <a:spLocks noChangeShapeType="1"/>
          </p:cNvSpPr>
          <p:nvPr/>
        </p:nvSpPr>
        <p:spPr bwMode="auto">
          <a:xfrm>
            <a:off x="4038600" y="2590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41" name="Line 30"/>
          <p:cNvSpPr>
            <a:spLocks noChangeShapeType="1"/>
          </p:cNvSpPr>
          <p:nvPr/>
        </p:nvSpPr>
        <p:spPr bwMode="auto">
          <a:xfrm flipH="1">
            <a:off x="3200400" y="4191000"/>
            <a:ext cx="6858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42" name="Line 31"/>
          <p:cNvSpPr>
            <a:spLocks noChangeShapeType="1"/>
          </p:cNvSpPr>
          <p:nvPr/>
        </p:nvSpPr>
        <p:spPr bwMode="auto">
          <a:xfrm>
            <a:off x="4191000" y="4191000"/>
            <a:ext cx="7620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7" name="Text Box 32"/>
          <p:cNvSpPr txBox="1">
            <a:spLocks noChangeArrowheads="1"/>
          </p:cNvSpPr>
          <p:nvPr/>
        </p:nvSpPr>
        <p:spPr bwMode="auto">
          <a:xfrm>
            <a:off x="6629400" y="3200400"/>
            <a:ext cx="2514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solidFill>
                  <a:srgbClr val="C00000"/>
                </a:solidFill>
                <a:latin typeface="Verdana" pitchFamily="34" charset="0"/>
              </a:rPr>
              <a:t>the single Xsomes change to double-stranded Xsomes</a:t>
            </a:r>
          </a:p>
        </p:txBody>
      </p:sp>
      <p:sp>
        <p:nvSpPr>
          <p:cNvPr id="56344" name="Text Box 33"/>
          <p:cNvSpPr txBox="1">
            <a:spLocks noChangeArrowheads="1"/>
          </p:cNvSpPr>
          <p:nvPr/>
        </p:nvSpPr>
        <p:spPr bwMode="auto">
          <a:xfrm>
            <a:off x="1219200" y="5867400"/>
            <a:ext cx="6248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i="1">
                <a:latin typeface="Verdana" pitchFamily="34" charset="0"/>
              </a:rPr>
              <a:t>End up with </a:t>
            </a:r>
            <a:r>
              <a:rPr lang="en-US" b="1" i="1">
                <a:solidFill>
                  <a:srgbClr val="C00000"/>
                </a:solidFill>
                <a:latin typeface="Verdana" pitchFamily="34" charset="0"/>
              </a:rPr>
              <a:t>2 cells that are IDENTICAL </a:t>
            </a:r>
            <a:r>
              <a:rPr lang="en-US" b="1" i="1">
                <a:latin typeface="Verdana" pitchFamily="34" charset="0"/>
              </a:rPr>
              <a:t>to parent = same # of Xsomes </a:t>
            </a:r>
            <a:r>
              <a:rPr lang="en-US" b="1" i="1">
                <a:solidFill>
                  <a:srgbClr val="990000"/>
                </a:solidFill>
                <a:latin typeface="Verdana" pitchFamily="34" charset="0"/>
              </a:rPr>
              <a:t>(4 single strands)</a:t>
            </a:r>
            <a:r>
              <a:rPr lang="en-US" b="1" i="1">
                <a:latin typeface="Verdana" pitchFamily="34" charset="0"/>
              </a:rPr>
              <a:t> – only diff. is daughter cells are smaller </a:t>
            </a:r>
          </a:p>
        </p:txBody>
      </p:sp>
      <p:sp>
        <p:nvSpPr>
          <p:cNvPr id="72729" name="Freeform 34"/>
          <p:cNvSpPr>
            <a:spLocks/>
          </p:cNvSpPr>
          <p:nvPr/>
        </p:nvSpPr>
        <p:spPr bwMode="auto">
          <a:xfrm>
            <a:off x="4889500" y="5149850"/>
            <a:ext cx="73025" cy="508000"/>
          </a:xfrm>
          <a:custGeom>
            <a:avLst/>
            <a:gdLst>
              <a:gd name="T0" fmla="*/ 2147483647 w 46"/>
              <a:gd name="T1" fmla="*/ 0 h 320"/>
              <a:gd name="T2" fmla="*/ 0 w 46"/>
              <a:gd name="T3" fmla="*/ 2147483647 h 320"/>
              <a:gd name="T4" fmla="*/ 0 60000 65536"/>
              <a:gd name="T5" fmla="*/ 0 60000 65536"/>
              <a:gd name="T6" fmla="*/ 0 w 46"/>
              <a:gd name="T7" fmla="*/ 0 h 320"/>
              <a:gd name="T8" fmla="*/ 46 w 46"/>
              <a:gd name="T9" fmla="*/ 320 h 3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" h="320">
                <a:moveTo>
                  <a:pt x="46" y="0"/>
                </a:moveTo>
                <a:cubicBezTo>
                  <a:pt x="36" y="106"/>
                  <a:pt x="0" y="214"/>
                  <a:pt x="0" y="320"/>
                </a:cubicBezTo>
              </a:path>
            </a:pathLst>
          </a:cu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30" name="Freeform 35"/>
          <p:cNvSpPr>
            <a:spLocks/>
          </p:cNvSpPr>
          <p:nvPr/>
        </p:nvSpPr>
        <p:spPr bwMode="auto">
          <a:xfrm>
            <a:off x="5035550" y="5192713"/>
            <a:ext cx="42863" cy="508000"/>
          </a:xfrm>
          <a:custGeom>
            <a:avLst/>
            <a:gdLst>
              <a:gd name="T0" fmla="*/ 2147483647 w 27"/>
              <a:gd name="T1" fmla="*/ 0 h 320"/>
              <a:gd name="T2" fmla="*/ 2147483647 w 27"/>
              <a:gd name="T3" fmla="*/ 2147483647 h 320"/>
              <a:gd name="T4" fmla="*/ 0 w 27"/>
              <a:gd name="T5" fmla="*/ 2147483647 h 320"/>
              <a:gd name="T6" fmla="*/ 0 60000 65536"/>
              <a:gd name="T7" fmla="*/ 0 60000 65536"/>
              <a:gd name="T8" fmla="*/ 0 60000 65536"/>
              <a:gd name="T9" fmla="*/ 0 w 27"/>
              <a:gd name="T10" fmla="*/ 0 h 320"/>
              <a:gd name="T11" fmla="*/ 27 w 27"/>
              <a:gd name="T12" fmla="*/ 320 h 3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" h="320">
                <a:moveTo>
                  <a:pt x="27" y="0"/>
                </a:moveTo>
                <a:cubicBezTo>
                  <a:pt x="24" y="98"/>
                  <a:pt x="26" y="196"/>
                  <a:pt x="18" y="293"/>
                </a:cubicBezTo>
                <a:cubicBezTo>
                  <a:pt x="17" y="304"/>
                  <a:pt x="0" y="320"/>
                  <a:pt x="0" y="320"/>
                </a:cubicBezTo>
              </a:path>
            </a:pathLst>
          </a:cu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31" name="Freeform 36"/>
          <p:cNvSpPr>
            <a:spLocks/>
          </p:cNvSpPr>
          <p:nvPr/>
        </p:nvSpPr>
        <p:spPr bwMode="auto">
          <a:xfrm>
            <a:off x="5383213" y="5280025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7 h 256"/>
              <a:gd name="T4" fmla="*/ 0 60000 65536"/>
              <a:gd name="T5" fmla="*/ 0 60000 65536"/>
              <a:gd name="T6" fmla="*/ 0 w 1"/>
              <a:gd name="T7" fmla="*/ 0 h 256"/>
              <a:gd name="T8" fmla="*/ 1 w 1"/>
              <a:gd name="T9" fmla="*/ 256 h 2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56">
                <a:moveTo>
                  <a:pt x="0" y="0"/>
                </a:moveTo>
                <a:cubicBezTo>
                  <a:pt x="0" y="85"/>
                  <a:pt x="0" y="171"/>
                  <a:pt x="0" y="256"/>
                </a:cubicBezTo>
              </a:path>
            </a:pathLst>
          </a:cu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32" name="Freeform 37"/>
          <p:cNvSpPr>
            <a:spLocks/>
          </p:cNvSpPr>
          <p:nvPr/>
        </p:nvSpPr>
        <p:spPr bwMode="auto">
          <a:xfrm>
            <a:off x="5484813" y="5308600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7 h 256"/>
              <a:gd name="T4" fmla="*/ 0 60000 65536"/>
              <a:gd name="T5" fmla="*/ 0 60000 65536"/>
              <a:gd name="T6" fmla="*/ 0 w 1"/>
              <a:gd name="T7" fmla="*/ 0 h 256"/>
              <a:gd name="T8" fmla="*/ 1 w 1"/>
              <a:gd name="T9" fmla="*/ 256 h 2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56">
                <a:moveTo>
                  <a:pt x="0" y="0"/>
                </a:moveTo>
                <a:cubicBezTo>
                  <a:pt x="0" y="85"/>
                  <a:pt x="0" y="171"/>
                  <a:pt x="0" y="256"/>
                </a:cubicBezTo>
              </a:path>
            </a:pathLst>
          </a:cu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33" name="Freeform 38"/>
          <p:cNvSpPr>
            <a:spLocks/>
          </p:cNvSpPr>
          <p:nvPr/>
        </p:nvSpPr>
        <p:spPr bwMode="auto">
          <a:xfrm>
            <a:off x="3249613" y="5181600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7 h 256"/>
              <a:gd name="T4" fmla="*/ 0 60000 65536"/>
              <a:gd name="T5" fmla="*/ 0 60000 65536"/>
              <a:gd name="T6" fmla="*/ 0 w 1"/>
              <a:gd name="T7" fmla="*/ 0 h 256"/>
              <a:gd name="T8" fmla="*/ 1 w 1"/>
              <a:gd name="T9" fmla="*/ 256 h 2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56">
                <a:moveTo>
                  <a:pt x="0" y="0"/>
                </a:moveTo>
                <a:cubicBezTo>
                  <a:pt x="0" y="85"/>
                  <a:pt x="0" y="171"/>
                  <a:pt x="0" y="256"/>
                </a:cubicBezTo>
              </a:path>
            </a:pathLst>
          </a:cu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34" name="Freeform 39"/>
          <p:cNvSpPr>
            <a:spLocks/>
          </p:cNvSpPr>
          <p:nvPr/>
        </p:nvSpPr>
        <p:spPr bwMode="auto">
          <a:xfrm>
            <a:off x="3351213" y="5210175"/>
            <a:ext cx="1587" cy="406400"/>
          </a:xfrm>
          <a:custGeom>
            <a:avLst/>
            <a:gdLst>
              <a:gd name="T0" fmla="*/ 0 w 1"/>
              <a:gd name="T1" fmla="*/ 0 h 256"/>
              <a:gd name="T2" fmla="*/ 0 w 1"/>
              <a:gd name="T3" fmla="*/ 2147483647 h 256"/>
              <a:gd name="T4" fmla="*/ 0 60000 65536"/>
              <a:gd name="T5" fmla="*/ 0 60000 65536"/>
              <a:gd name="T6" fmla="*/ 0 w 1"/>
              <a:gd name="T7" fmla="*/ 0 h 256"/>
              <a:gd name="T8" fmla="*/ 1 w 1"/>
              <a:gd name="T9" fmla="*/ 256 h 2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56">
                <a:moveTo>
                  <a:pt x="0" y="0"/>
                </a:moveTo>
                <a:cubicBezTo>
                  <a:pt x="0" y="85"/>
                  <a:pt x="0" y="171"/>
                  <a:pt x="0" y="256"/>
                </a:cubicBezTo>
              </a:path>
            </a:pathLst>
          </a:cu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2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2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2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2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2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72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72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nimBg="1"/>
      <p:bldP spid="72709" grpId="0" animBg="1"/>
      <p:bldP spid="72710" grpId="0" animBg="1"/>
      <p:bldP spid="72711" grpId="0" animBg="1"/>
      <p:bldP spid="72719" grpId="0" animBg="1"/>
      <p:bldP spid="72720" grpId="0" animBg="1"/>
      <p:bldP spid="72727" grpId="0"/>
      <p:bldP spid="72729" grpId="0" animBg="1"/>
      <p:bldP spid="72730" grpId="0" animBg="1"/>
      <p:bldP spid="72731" grpId="0" animBg="1"/>
      <p:bldP spid="72732" grpId="0" animBg="1"/>
      <p:bldP spid="72733" grpId="0" animBg="1"/>
      <p:bldP spid="727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 Cells </a:t>
            </a:r>
            <a:r>
              <a:rPr lang="en-US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Cancer Cells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42" name="Picture 2" descr="http://1.bp.blogspot.com/-pTQpDglH3wM/T6TH20V7LTI/AAAAAAAABdw/Gs9Ynzlh3J8/s1600/normal_and_cancerous_cel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1"/>
            <a:ext cx="9144000" cy="6324600"/>
          </a:xfrm>
          <a:prstGeom prst="rect">
            <a:avLst/>
          </a:prstGeom>
          <a:noFill/>
        </p:spPr>
      </p:pic>
      <p:pic>
        <p:nvPicPr>
          <p:cNvPr id="1030" name="Picture 6" descr="http://www.irishhealth.com/content/image/545/Canc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96426"/>
            <a:ext cx="6967074" cy="49995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274638"/>
            <a:ext cx="86868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Mitosis Math Lab</a:t>
            </a:r>
            <a:endParaRPr lang="en-US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0" y="1447800"/>
            <a:ext cx="9144000" cy="5715000"/>
          </a:xfrm>
        </p:spPr>
        <p:txBody>
          <a:bodyPr>
            <a:noAutofit/>
          </a:bodyPr>
          <a:lstStyle/>
          <a:p>
            <a:pPr marL="742950" indent="-742950" eaLnBrk="1" fontAlgn="auto" hangingPunct="1">
              <a:spcAft>
                <a:spcPts val="0"/>
              </a:spcAft>
              <a:buClr>
                <a:srgbClr val="C00000"/>
              </a:buClr>
              <a:buSzPct val="90000"/>
              <a:buFont typeface="+mj-lt"/>
              <a:buAutoNum type="arabicPeriod"/>
              <a:defRPr/>
            </a:pPr>
            <a:r>
              <a:rPr 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TEXTBOOK page 143</a:t>
            </a:r>
          </a:p>
          <a:p>
            <a:pPr marL="1338262" lvl="2" indent="-742950" eaLnBrk="1" fontAlgn="auto" hangingPunct="1">
              <a:spcAft>
                <a:spcPts val="0"/>
              </a:spcAft>
              <a:buClr>
                <a:srgbClr val="C00000"/>
              </a:buClr>
              <a:buSzPct val="90000"/>
              <a:defRPr/>
            </a:pPr>
            <a:r>
              <a:rPr lang="en-US" sz="4000" b="1" i="1" u="sng" dirty="0" smtClean="0">
                <a:sym typeface="Wingdings" pitchFamily="2" charset="2"/>
              </a:rPr>
              <a:t>READ the procedures</a:t>
            </a:r>
            <a:endParaRPr lang="en-US" sz="4000" b="1" i="1" dirty="0" smtClean="0">
              <a:sym typeface="Wingdings" pitchFamily="2" charset="2"/>
            </a:endParaRPr>
          </a:p>
          <a:p>
            <a:pPr marL="533400" indent="-533400" fontAlgn="auto">
              <a:spcAft>
                <a:spcPts val="0"/>
              </a:spcAft>
              <a:buClr>
                <a:srgbClr val="C00000"/>
              </a:buClr>
              <a:buSzPct val="90000"/>
              <a:buFont typeface="+mj-lt"/>
              <a:buAutoNum type="arabicPeriod"/>
              <a:defRPr/>
            </a:pP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You will  </a:t>
            </a:r>
            <a:r>
              <a:rPr lang="en-US" sz="4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OMIT:</a:t>
            </a:r>
            <a:endParaRPr lang="en-US" sz="3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1539557" lvl="3" indent="-533400" fontAlgn="auto">
              <a:spcAft>
                <a:spcPts val="0"/>
              </a:spcAft>
              <a:buClr>
                <a:srgbClr val="C00000"/>
              </a:buClr>
              <a:buSzPct val="90000"/>
              <a:defRPr/>
            </a:pPr>
            <a:r>
              <a:rPr lang="en-US" sz="3200" b="1" i="1" dirty="0" smtClean="0">
                <a:sym typeface="Wingdings" pitchFamily="2" charset="2"/>
              </a:rPr>
              <a:t>Drawing of stages in step 2</a:t>
            </a:r>
          </a:p>
          <a:p>
            <a:pPr marL="1539557" lvl="3" indent="-533400" fontAlgn="auto">
              <a:spcAft>
                <a:spcPts val="0"/>
              </a:spcAft>
              <a:buClr>
                <a:srgbClr val="C00000"/>
              </a:buClr>
              <a:buSzPct val="90000"/>
              <a:defRPr/>
            </a:pPr>
            <a:r>
              <a:rPr lang="en-US" sz="3200" b="1" i="1" dirty="0" smtClean="0">
                <a:sym typeface="Wingdings" pitchFamily="2" charset="2"/>
              </a:rPr>
              <a:t>Step 3 – you will use the WHOLE micrograph NOT just a random area  the micrograph IS a random area</a:t>
            </a:r>
          </a:p>
          <a:p>
            <a:pPr marL="1063625" lvl="1" indent="-742950" eaLnBrk="1" fontAlgn="auto" hangingPunct="1">
              <a:spcAft>
                <a:spcPts val="0"/>
              </a:spcAft>
              <a:buClr>
                <a:srgbClr val="C00000"/>
              </a:buClr>
              <a:buSzPct val="90000"/>
              <a:buFont typeface="+mj-lt"/>
              <a:buAutoNum type="arabicPeriod"/>
              <a:defRPr/>
            </a:pPr>
            <a:endParaRPr lang="en-US" sz="2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66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en-US" sz="5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tyle Script" pitchFamily="66" charset="0"/>
              </a:rPr>
              <a:t/>
            </a:r>
            <a:br>
              <a:rPr lang="en-US" sz="5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tyle Script" pitchFamily="66" charset="0"/>
              </a:rPr>
            </a:br>
            <a:r>
              <a:rPr lang="en-US" sz="5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Follow procedure in book!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tyle Script" pitchFamily="66" charset="0"/>
              </a:rPr>
              <a:t/>
            </a:r>
            <a:b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eestyle Script" pitchFamily="66" charset="0"/>
              </a:rPr>
            </a:b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idx="1"/>
          </p:nvPr>
        </p:nvSpPr>
        <p:spPr>
          <a:xfrm>
            <a:off x="4343400" y="2514600"/>
            <a:ext cx="5181600" cy="3382963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To Figure %, you must have a Total 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…</a:t>
            </a:r>
          </a:p>
          <a:p>
            <a:pPr eaLnBrk="1" hangingPunct="1"/>
            <a:r>
              <a:rPr lang="en-US" sz="2800" b="1" dirty="0" smtClean="0"/>
              <a:t>Total Cells = 16</a:t>
            </a:r>
          </a:p>
          <a:p>
            <a:pPr lvl="1" eaLnBrk="1" hangingPunct="1"/>
            <a:endParaRPr lang="en-US" sz="1100" dirty="0" smtClean="0"/>
          </a:p>
          <a:p>
            <a:pPr lvl="1" eaLnBrk="1" hangingPunct="1"/>
            <a:r>
              <a:rPr lang="en-US" sz="2800" dirty="0" smtClean="0"/>
              <a:t>Metaphase =  2 =  2/16 </a:t>
            </a:r>
            <a:r>
              <a:rPr lang="en-US" sz="2800" dirty="0" smtClean="0"/>
              <a:t>     </a:t>
            </a:r>
          </a:p>
          <a:p>
            <a:pPr lvl="1" eaLnBrk="1" hangingPunct="1"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                         </a:t>
            </a:r>
            <a:r>
              <a:rPr lang="en-US" sz="2800" dirty="0" smtClean="0"/>
              <a:t>=  </a:t>
            </a:r>
            <a:r>
              <a:rPr lang="en-US" sz="2800" dirty="0" smtClean="0"/>
              <a:t>12.5%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 </a:t>
            </a:r>
            <a:endParaRPr lang="en-US" sz="2800" b="1" dirty="0" smtClean="0"/>
          </a:p>
        </p:txBody>
      </p:sp>
      <p:pic>
        <p:nvPicPr>
          <p:cNvPr id="78852" name="Picture 3" descr="fg08_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8400"/>
            <a:ext cx="4267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37" name="Picture 2"/>
          <p:cNvPicPr>
            <a:picLocks noChangeAspect="1" noChangeArrowheads="1"/>
          </p:cNvPicPr>
          <p:nvPr/>
        </p:nvPicPr>
        <p:blipFill>
          <a:blip r:embed="rId3" cstate="print"/>
          <a:srcRect l="10968" t="82352" r="3825" b="4324"/>
          <a:stretch>
            <a:fillRect/>
          </a:stretch>
        </p:blipFill>
        <p:spPr bwMode="auto">
          <a:xfrm>
            <a:off x="4495800" y="5943600"/>
            <a:ext cx="4495800" cy="914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0" y="990600"/>
            <a:ext cx="9144000" cy="1452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buFontTx/>
              <a:buChar char="•"/>
              <a:defRPr/>
            </a:pPr>
            <a:r>
              <a:rPr lang="en-US" sz="2600" b="1" i="1" dirty="0">
                <a:sym typeface="Wingdings" pitchFamily="2" charset="2"/>
              </a:rPr>
              <a:t>Look  Count TOTAL # of cells in </a:t>
            </a:r>
            <a:r>
              <a:rPr lang="en-US" sz="2600" b="1" i="1" dirty="0" err="1">
                <a:sym typeface="Wingdings" pitchFamily="2" charset="2"/>
              </a:rPr>
              <a:t>MicroGraph</a:t>
            </a:r>
            <a:r>
              <a:rPr lang="en-US" sz="2600" b="1" i="1" dirty="0">
                <a:sym typeface="Wingdings" pitchFamily="2" charset="2"/>
              </a:rPr>
              <a:t>  Record  Then Count # of cells in Each Phase of the Cell Cycle  Record  Figure % of Each Stage  Record  Graph % AT THIS TIME  Answer questions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62200" y="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Mitosis </a:t>
            </a:r>
            <a:r>
              <a:rPr lang="en-US" sz="3600" b="1" dirty="0" err="1" smtClean="0"/>
              <a:t>mAth</a:t>
            </a:r>
            <a:r>
              <a:rPr lang="en-US" sz="3600" b="1" dirty="0" smtClean="0"/>
              <a:t> Lab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612775" y="-228600"/>
            <a:ext cx="8153400" cy="990600"/>
          </a:xfrm>
        </p:spPr>
        <p:txBody>
          <a:bodyPr/>
          <a:lstStyle/>
          <a:p>
            <a:pPr algn="ctr"/>
            <a:r>
              <a:rPr lang="en-US" b="1" i="1" u="sng" smtClean="0">
                <a:solidFill>
                  <a:srgbClr val="C00000"/>
                </a:solidFill>
              </a:rPr>
              <a:t>Mitosis Math Lab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724400"/>
          </a:xfrm>
          <a:ln w="381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US" sz="3600" b="1" u="sng" smtClean="0"/>
              <a:t>Title</a:t>
            </a:r>
            <a:r>
              <a:rPr lang="en-US" sz="3600" b="1" smtClean="0"/>
              <a:t>: </a:t>
            </a:r>
            <a:r>
              <a:rPr lang="en-US" sz="3600" smtClean="0">
                <a:solidFill>
                  <a:srgbClr val="00B050"/>
                </a:solidFill>
              </a:rPr>
              <a:t>1 pt</a:t>
            </a:r>
          </a:p>
          <a:p>
            <a:r>
              <a:rPr lang="en-US" sz="3600" b="1" u="sng" smtClean="0"/>
              <a:t>Purpose</a:t>
            </a:r>
            <a:r>
              <a:rPr lang="en-US" sz="3600" b="1" smtClean="0"/>
              <a:t>: </a:t>
            </a:r>
            <a:r>
              <a:rPr lang="en-US" sz="2800" smtClean="0"/>
              <a:t>The purpose of this lab is to…</a:t>
            </a:r>
            <a:r>
              <a:rPr lang="en-US" sz="3600" smtClean="0">
                <a:solidFill>
                  <a:srgbClr val="00B050"/>
                </a:solidFill>
              </a:rPr>
              <a:t>1 pt</a:t>
            </a:r>
          </a:p>
          <a:p>
            <a:r>
              <a:rPr lang="en-US" sz="3600" b="1" u="sng" smtClean="0"/>
              <a:t>Data</a:t>
            </a:r>
            <a:r>
              <a:rPr lang="en-US" sz="3600" b="1" smtClean="0"/>
              <a:t>: </a:t>
            </a:r>
            <a:r>
              <a:rPr lang="en-US" sz="3600" smtClean="0">
                <a:solidFill>
                  <a:srgbClr val="00B050"/>
                </a:solidFill>
              </a:rPr>
              <a:t>6 pts</a:t>
            </a:r>
          </a:p>
          <a:p>
            <a:pPr lvl="1"/>
            <a:r>
              <a:rPr lang="en-US" sz="3200" smtClean="0"/>
              <a:t>Data Table from book  </a:t>
            </a:r>
            <a:r>
              <a:rPr lang="en-US" sz="2400" smtClean="0"/>
              <a:t>(Honors take 3 samples!)</a:t>
            </a:r>
            <a:endParaRPr lang="en-US" sz="3200" smtClean="0"/>
          </a:p>
          <a:p>
            <a:pPr lvl="1"/>
            <a:r>
              <a:rPr lang="en-US" sz="3200" smtClean="0"/>
              <a:t>Graph results of data table </a:t>
            </a:r>
            <a:r>
              <a:rPr lang="en-US" sz="3200" smtClean="0">
                <a:sym typeface="Wingdings" pitchFamily="2" charset="2"/>
              </a:rPr>
              <a:t> title, X &amp; Y axis labeled!</a:t>
            </a:r>
            <a:endParaRPr lang="en-US" sz="3200" smtClean="0"/>
          </a:p>
          <a:p>
            <a:r>
              <a:rPr lang="en-US" sz="3600" b="1" u="sng" smtClean="0"/>
              <a:t>Conclusion</a:t>
            </a:r>
            <a:r>
              <a:rPr lang="en-US" sz="3600" b="1" smtClean="0"/>
              <a:t>: </a:t>
            </a:r>
            <a:r>
              <a:rPr lang="en-US" sz="3600" smtClean="0">
                <a:solidFill>
                  <a:srgbClr val="00B050"/>
                </a:solidFill>
              </a:rPr>
              <a:t>4 pts</a:t>
            </a:r>
          </a:p>
          <a:p>
            <a:pPr lvl="1"/>
            <a:r>
              <a:rPr lang="en-US" sz="3200" smtClean="0"/>
              <a:t>Write question </a:t>
            </a:r>
            <a:r>
              <a:rPr lang="en-US" sz="3200" smtClean="0">
                <a:sym typeface="Wingdings" pitchFamily="2" charset="2"/>
              </a:rPr>
              <a:t> </a:t>
            </a:r>
            <a:r>
              <a:rPr lang="en-US" sz="3200" u="sng" smtClean="0">
                <a:sym typeface="Wingdings" pitchFamily="2" charset="2"/>
              </a:rPr>
              <a:t>Underline answer</a:t>
            </a:r>
            <a:endParaRPr lang="en-US" sz="3200" u="sng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09600"/>
            <a:ext cx="9144000" cy="1452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buFontTx/>
              <a:buChar char="•"/>
              <a:defRPr/>
            </a:pPr>
            <a:r>
              <a:rPr lang="en-US" sz="2600" b="1" i="1" dirty="0">
                <a:sym typeface="Wingdings" pitchFamily="2" charset="2"/>
              </a:rPr>
              <a:t>Look  Count TOTAL # of cells in </a:t>
            </a:r>
            <a:r>
              <a:rPr lang="en-US" sz="2600" b="1" i="1" dirty="0" err="1">
                <a:sym typeface="Wingdings" pitchFamily="2" charset="2"/>
              </a:rPr>
              <a:t>MicroGraph</a:t>
            </a:r>
            <a:r>
              <a:rPr lang="en-US" sz="2600" b="1" i="1" dirty="0">
                <a:sym typeface="Wingdings" pitchFamily="2" charset="2"/>
              </a:rPr>
              <a:t>  Record  Then Count # of cells in Each Phase of the Cell Cycle  Record  Figure % of Each Stage  Record  Graph % AT THIS TIME  Answer questions</a:t>
            </a:r>
          </a:p>
        </p:txBody>
      </p:sp>
      <p:sp>
        <p:nvSpPr>
          <p:cNvPr id="61445" name="TextBox 4"/>
          <p:cNvSpPr txBox="1">
            <a:spLocks noChangeArrowheads="1"/>
          </p:cNvSpPr>
          <p:nvPr/>
        </p:nvSpPr>
        <p:spPr bwMode="auto">
          <a:xfrm>
            <a:off x="6705600" y="2209800"/>
            <a:ext cx="144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Name</a:t>
            </a:r>
          </a:p>
          <a:p>
            <a:r>
              <a:rPr lang="en-US"/>
              <a:t>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838200" y="0"/>
            <a:ext cx="8305800" cy="68580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65926" name="Text Box 6"/>
          <p:cNvSpPr txBox="1">
            <a:spLocks noChangeArrowheads="1"/>
          </p:cNvSpPr>
          <p:nvPr/>
        </p:nvSpPr>
        <p:spPr bwMode="auto">
          <a:xfrm rot="16200000">
            <a:off x="-2505868" y="2489993"/>
            <a:ext cx="6858000" cy="18780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8000" dirty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cs typeface="+mn-cs"/>
              </a:rPr>
              <a:t>HOMEWORK</a:t>
            </a:r>
          </a:p>
          <a:p>
            <a:pPr algn="ctr" eaLnBrk="0" hangingPunct="0">
              <a:spcBef>
                <a:spcPct val="50000"/>
              </a:spcBef>
              <a:defRPr/>
            </a:pPr>
            <a:endParaRPr lang="en-US" sz="2400" i="1" dirty="0">
              <a:effectLst>
                <a:outerShdw blurRad="38100" dist="38100" dir="2700000" algn="tl">
                  <a:srgbClr val="808080"/>
                </a:outerShdw>
              </a:effectLst>
              <a:cs typeface="+mn-cs"/>
            </a:endParaRPr>
          </a:p>
        </p:txBody>
      </p:sp>
      <p:pic>
        <p:nvPicPr>
          <p:cNvPr id="62468" name="Picture 7" descr="MCj043473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9" name="Picture 8" descr="karma-poli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0"/>
            <a:ext cx="91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70" name="Rectangle 9"/>
          <p:cNvSpPr>
            <a:spLocks noChangeArrowheads="1"/>
          </p:cNvSpPr>
          <p:nvPr/>
        </p:nvSpPr>
        <p:spPr bwMode="auto">
          <a:xfrm>
            <a:off x="3810000" y="6491288"/>
            <a:ext cx="452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i="1">
                <a:solidFill>
                  <a:srgbClr val="FFFFFF"/>
                </a:solidFill>
                <a:sym typeface="Wingdings" pitchFamily="2" charset="2"/>
              </a:rPr>
              <a:t>Be the change you wish to see in the world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1981200" y="1676400"/>
            <a:ext cx="6892925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eaLnBrk="0" hangingPunct="0">
              <a:lnSpc>
                <a:spcPct val="90000"/>
              </a:lnSpc>
              <a:buClr>
                <a:srgbClr val="FFFF00"/>
              </a:buClr>
              <a:buFont typeface="Arial" charset="0"/>
              <a:buChar char="•"/>
            </a:pPr>
            <a:r>
              <a:rPr lang="en-US" sz="6000" i="1" dirty="0">
                <a:solidFill>
                  <a:srgbClr val="FFFFFF"/>
                </a:solidFill>
                <a:latin typeface="Corbel" pitchFamily="34" charset="0"/>
                <a:sym typeface="Wingdings" pitchFamily="2" charset="2"/>
              </a:rPr>
              <a:t>Read over </a:t>
            </a:r>
            <a:r>
              <a:rPr lang="en-US" sz="6000" i="1" dirty="0" smtClean="0">
                <a:solidFill>
                  <a:srgbClr val="FFFFFF"/>
                </a:solidFill>
                <a:latin typeface="Corbel" pitchFamily="34" charset="0"/>
                <a:sym typeface="Wingdings" pitchFamily="2" charset="2"/>
              </a:rPr>
              <a:t>all pages </a:t>
            </a:r>
            <a:r>
              <a:rPr lang="en-US" sz="6000" i="1" dirty="0">
                <a:solidFill>
                  <a:srgbClr val="FFFFFF"/>
                </a:solidFill>
                <a:latin typeface="Corbel" pitchFamily="34" charset="0"/>
                <a:sym typeface="Wingdings" pitchFamily="2" charset="2"/>
              </a:rPr>
              <a:t>in your ISN </a:t>
            </a:r>
            <a:r>
              <a:rPr lang="en-US" sz="6000" i="1" dirty="0" smtClean="0">
                <a:solidFill>
                  <a:srgbClr val="FFFFFF"/>
                </a:solidFill>
                <a:latin typeface="Corbel" pitchFamily="34" charset="0"/>
                <a:sym typeface="Wingdings" pitchFamily="2" charset="2"/>
              </a:rPr>
              <a:t>tonight.</a:t>
            </a:r>
            <a:endParaRPr lang="en-US" sz="6000" i="1" dirty="0">
              <a:solidFill>
                <a:srgbClr val="FFFFFF"/>
              </a:solidFill>
              <a:latin typeface="Corbel" pitchFamily="34" charset="0"/>
              <a:sym typeface="Wingdings" pitchFamily="2" charset="2"/>
            </a:endParaRPr>
          </a:p>
          <a:p>
            <a:pPr marL="971550" lvl="1" indent="-514350" eaLnBrk="0" hangingPunct="0">
              <a:lnSpc>
                <a:spcPct val="90000"/>
              </a:lnSpc>
              <a:buClr>
                <a:srgbClr val="FFFF00"/>
              </a:buClr>
              <a:buFont typeface="Arial" charset="0"/>
              <a:buChar char="•"/>
            </a:pPr>
            <a:r>
              <a:rPr lang="en-US" sz="6000" i="1" dirty="0">
                <a:solidFill>
                  <a:srgbClr val="FFFFFF"/>
                </a:solidFill>
                <a:latin typeface="Corbel" pitchFamily="34" charset="0"/>
                <a:sym typeface="Wingdings" pitchFamily="2" charset="2"/>
              </a:rPr>
              <a:t>There is a </a:t>
            </a:r>
            <a:r>
              <a:rPr lang="en-US" sz="6000" i="1" dirty="0" err="1" smtClean="0">
                <a:solidFill>
                  <a:srgbClr val="FFFFFF"/>
                </a:solidFill>
                <a:latin typeface="Corbel" pitchFamily="34" charset="0"/>
                <a:sym typeface="Wingdings" pitchFamily="2" charset="2"/>
              </a:rPr>
              <a:t>MiniSummative</a:t>
            </a:r>
            <a:r>
              <a:rPr lang="en-US" sz="6000" i="1" dirty="0" smtClean="0">
                <a:solidFill>
                  <a:srgbClr val="FFFFFF"/>
                </a:solidFill>
                <a:latin typeface="Corbel" pitchFamily="34" charset="0"/>
                <a:sym typeface="Wingdings" pitchFamily="2" charset="2"/>
              </a:rPr>
              <a:t> </a:t>
            </a:r>
            <a:r>
              <a:rPr lang="en-US" sz="6000" i="1" dirty="0">
                <a:solidFill>
                  <a:srgbClr val="FFFFFF"/>
                </a:solidFill>
                <a:latin typeface="Corbel" pitchFamily="34" charset="0"/>
                <a:sym typeface="Wingdings" pitchFamily="2" charset="2"/>
              </a:rPr>
              <a:t>tomorrow! </a:t>
            </a:r>
            <a:endParaRPr lang="en-US" sz="4800" i="1" dirty="0">
              <a:solidFill>
                <a:srgbClr val="FFFFFF"/>
              </a:solidFill>
              <a:latin typeface="Corbel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434</Words>
  <Application>Microsoft Office PowerPoint</Application>
  <PresentationFormat>On-screen Show (4:3)</PresentationFormat>
  <Paragraphs>55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Slide 1</vt:lpstr>
      <vt:lpstr>   MITOSIS…  Can you fill in the cells?</vt:lpstr>
      <vt:lpstr>Normal Cells vs Cancer Cells</vt:lpstr>
      <vt:lpstr>Mitosis Math Lab</vt:lpstr>
      <vt:lpstr> Follow procedure in book!  </vt:lpstr>
      <vt:lpstr>Mitosis Math Lab</vt:lpstr>
      <vt:lpstr>Slide 7</vt:lpstr>
    </vt:vector>
  </TitlesOfParts>
  <Company>VCS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I. A. McLaughlin</dc:creator>
  <cp:lastModifiedBy>I. A. McLaughlin</cp:lastModifiedBy>
  <cp:revision>1</cp:revision>
  <dcterms:created xsi:type="dcterms:W3CDTF">2013-01-31T02:10:46Z</dcterms:created>
  <dcterms:modified xsi:type="dcterms:W3CDTF">2013-01-31T02:13:01Z</dcterms:modified>
</cp:coreProperties>
</file>