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6" d="100"/>
          <a:sy n="66"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0DFF4-0CD1-4538-8956-48D6DC2894B1}" type="datetimeFigureOut">
              <a:rPr lang="en-US" smtClean="0"/>
              <a:t>5/19/2010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2D2A2-C865-47AD-9774-3AF3B26BB01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75A54724-5AF2-47BB-A658-172E8089AEE6}" type="slidenum">
              <a:rPr lang="en-US" smtClean="0"/>
              <a:pPr/>
              <a:t>15</a:t>
            </a:fld>
            <a:endParaRPr lang="en-US" smtClean="0"/>
          </a:p>
        </p:txBody>
      </p:sp>
      <p:sp>
        <p:nvSpPr>
          <p:cNvPr id="245763" name="Rectangle 7"/>
          <p:cNvSpPr txBox="1">
            <a:spLocks noGrp="1" noChangeArrowheads="1"/>
          </p:cNvSpPr>
          <p:nvPr/>
        </p:nvSpPr>
        <p:spPr bwMode="auto">
          <a:xfrm>
            <a:off x="3884414" y="8684381"/>
            <a:ext cx="2972098" cy="458108"/>
          </a:xfrm>
          <a:prstGeom prst="rect">
            <a:avLst/>
          </a:prstGeom>
          <a:noFill/>
          <a:ln w="9525">
            <a:noFill/>
            <a:miter lim="800000"/>
            <a:headEnd/>
            <a:tailEnd/>
          </a:ln>
        </p:spPr>
        <p:txBody>
          <a:bodyPr lIns="90567" tIns="45283" rIns="90567" bIns="45283" anchor="b"/>
          <a:lstStyle/>
          <a:p>
            <a:pPr algn="r" defTabSz="905475"/>
            <a:fld id="{D0F091E1-1FDD-43E9-88DD-A9218310A68A}" type="slidenum">
              <a:rPr lang="en-US" sz="1200">
                <a:latin typeface="Times New Roman" pitchFamily="18" charset="0"/>
              </a:rPr>
              <a:pPr algn="r" defTabSz="905475"/>
              <a:t>15</a:t>
            </a:fld>
            <a:endParaRPr lang="en-US" sz="1200" dirty="0">
              <a:latin typeface="Times New Roman" pitchFamily="18" charset="0"/>
            </a:endParaRPr>
          </a:p>
        </p:txBody>
      </p:sp>
      <p:sp>
        <p:nvSpPr>
          <p:cNvPr id="245764" name="Slide Image Placeholder 1"/>
          <p:cNvSpPr>
            <a:spLocks noGrp="1" noRot="1" noChangeAspect="1" noTextEdit="1"/>
          </p:cNvSpPr>
          <p:nvPr>
            <p:ph type="sldImg"/>
          </p:nvPr>
        </p:nvSpPr>
        <p:spPr>
          <a:xfrm>
            <a:off x="1144588" y="682625"/>
            <a:ext cx="4570412" cy="3429000"/>
          </a:xfrm>
          <a:ln/>
        </p:spPr>
      </p:sp>
      <p:sp>
        <p:nvSpPr>
          <p:cNvPr id="245765" name="Notes Placeholder 2"/>
          <p:cNvSpPr>
            <a:spLocks noGrp="1"/>
          </p:cNvSpPr>
          <p:nvPr>
            <p:ph type="body" idx="1"/>
          </p:nvPr>
        </p:nvSpPr>
        <p:spPr>
          <a:xfrm>
            <a:off x="686098" y="4343703"/>
            <a:ext cx="5485805" cy="4116916"/>
          </a:xfrm>
          <a:noFill/>
          <a:ln/>
        </p:spPr>
        <p:txBody>
          <a:bodyPr lIns="89703" tIns="44851" rIns="89703" bIns="44851"/>
          <a:lstStyle/>
          <a:p>
            <a:pPr eaLnBrk="1" hangingPunct="1"/>
            <a:endParaRPr lang="en-US" smtClean="0"/>
          </a:p>
        </p:txBody>
      </p:sp>
      <p:sp>
        <p:nvSpPr>
          <p:cNvPr id="245766" name="Slide Number Placeholder 3"/>
          <p:cNvSpPr txBox="1">
            <a:spLocks noGrp="1"/>
          </p:cNvSpPr>
          <p:nvPr/>
        </p:nvSpPr>
        <p:spPr bwMode="auto">
          <a:xfrm>
            <a:off x="3884414" y="8682870"/>
            <a:ext cx="2972098" cy="459619"/>
          </a:xfrm>
          <a:prstGeom prst="rect">
            <a:avLst/>
          </a:prstGeom>
          <a:noFill/>
          <a:ln w="9525">
            <a:noFill/>
            <a:miter lim="800000"/>
            <a:headEnd/>
            <a:tailEnd/>
          </a:ln>
        </p:spPr>
        <p:txBody>
          <a:bodyPr lIns="89703" tIns="44851" rIns="89703" bIns="44851" anchor="b"/>
          <a:lstStyle/>
          <a:p>
            <a:pPr algn="r" defTabSz="896465"/>
            <a:fld id="{05E7AE02-D520-4D6D-A4CA-158632FCADA7}" type="slidenum">
              <a:rPr lang="en-US" sz="1200"/>
              <a:pPr algn="r" defTabSz="896465"/>
              <a:t>15</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554A3-E811-434A-A514-4828FA4AEA80}" type="datetimeFigureOut">
              <a:rPr lang="en-US" smtClean="0"/>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554A3-E811-434A-A514-4828FA4AEA80}" type="datetimeFigureOut">
              <a:rPr lang="en-US" smtClean="0"/>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554A3-E811-434A-A514-4828FA4AEA80}" type="datetimeFigureOut">
              <a:rPr lang="en-US" smtClean="0"/>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EEE61C-B7DA-4CFA-AA74-27FAF78BF1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554A3-E811-434A-A514-4828FA4AEA80}" type="datetimeFigureOut">
              <a:rPr lang="en-US" smtClean="0"/>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554A3-E811-434A-A514-4828FA4AEA80}" type="datetimeFigureOut">
              <a:rPr lang="en-US" smtClean="0"/>
              <a:t>5/19/2010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554A3-E811-434A-A514-4828FA4AEA80}" type="datetimeFigureOut">
              <a:rPr lang="en-US" smtClean="0"/>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554A3-E811-434A-A514-4828FA4AEA80}" type="datetimeFigureOut">
              <a:rPr lang="en-US" smtClean="0"/>
              <a:t>5/19/2010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554A3-E811-434A-A514-4828FA4AEA80}" type="datetimeFigureOut">
              <a:rPr lang="en-US" smtClean="0"/>
              <a:t>5/19/2010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554A3-E811-434A-A514-4828FA4AEA80}" type="datetimeFigureOut">
              <a:rPr lang="en-US" smtClean="0"/>
              <a:t>5/19/2010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554A3-E811-434A-A514-4828FA4AEA80}" type="datetimeFigureOut">
              <a:rPr lang="en-US" smtClean="0"/>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554A3-E811-434A-A514-4828FA4AEA80}" type="datetimeFigureOut">
              <a:rPr lang="en-US" smtClean="0"/>
              <a:t>5/19/2010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0DBF6-C645-4D4B-8215-426758A107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554A3-E811-434A-A514-4828FA4AEA80}" type="datetimeFigureOut">
              <a:rPr lang="en-US" smtClean="0"/>
              <a:t>5/19/2010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0DBF6-C645-4D4B-8215-426758A107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1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cnn.com/video/#/video/us/2010/04/17/iyw.danson.ocean.cn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rcytech.org/java/population/facts_foodchain.html"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76200"/>
            <a:ext cx="8686800" cy="1143000"/>
          </a:xfrm>
        </p:spPr>
        <p:txBody>
          <a:bodyPr/>
          <a:lstStyle/>
          <a:p>
            <a:pPr eaLnBrk="1" hangingPunct="1"/>
            <a:r>
              <a:rPr lang="en-US" smtClean="0">
                <a:solidFill>
                  <a:srgbClr val="009900"/>
                </a:solidFill>
              </a:rPr>
              <a:t>Trends in Trophic Level Diagrams</a:t>
            </a:r>
          </a:p>
        </p:txBody>
      </p:sp>
      <p:sp>
        <p:nvSpPr>
          <p:cNvPr id="31747" name="Rectangle 3"/>
          <p:cNvSpPr>
            <a:spLocks noGrp="1" noChangeArrowheads="1"/>
          </p:cNvSpPr>
          <p:nvPr>
            <p:ph type="body" idx="1"/>
          </p:nvPr>
        </p:nvSpPr>
        <p:spPr>
          <a:xfrm>
            <a:off x="4648200" y="990600"/>
            <a:ext cx="4495800" cy="5867400"/>
          </a:xfrm>
        </p:spPr>
        <p:txBody>
          <a:bodyPr/>
          <a:lstStyle/>
          <a:p>
            <a:pPr marL="609600" indent="-609600" eaLnBrk="1" hangingPunct="1">
              <a:lnSpc>
                <a:spcPct val="90000"/>
              </a:lnSpc>
              <a:buFontTx/>
              <a:buAutoNum type="arabicPeriod" startAt="4"/>
            </a:pPr>
            <a:r>
              <a:rPr lang="en-US" sz="2400" smtClean="0"/>
              <a:t>What do you notice about the numbers of organisms from bottom to top? Explain this.</a:t>
            </a:r>
          </a:p>
          <a:p>
            <a:pPr marL="609600" indent="-609600" eaLnBrk="1" hangingPunct="1">
              <a:lnSpc>
                <a:spcPct val="90000"/>
              </a:lnSpc>
              <a:buFontTx/>
              <a:buAutoNum type="arabicPeriod" startAt="4"/>
            </a:pPr>
            <a:r>
              <a:rPr lang="en-US" sz="2400" smtClean="0"/>
              <a:t>How does the size of the organism change as you move through the levels?</a:t>
            </a:r>
          </a:p>
          <a:p>
            <a:pPr marL="609600" indent="-609600" eaLnBrk="1" hangingPunct="1">
              <a:lnSpc>
                <a:spcPct val="90000"/>
              </a:lnSpc>
              <a:buFontTx/>
              <a:buAutoNum type="arabicPeriod" startAt="4"/>
            </a:pPr>
            <a:r>
              <a:rPr lang="en-US" sz="2400" smtClean="0"/>
              <a:t>What level in an energy pyramid is held by the producers?</a:t>
            </a:r>
          </a:p>
          <a:p>
            <a:pPr marL="609600" indent="-609600" eaLnBrk="1" hangingPunct="1">
              <a:lnSpc>
                <a:spcPct val="90000"/>
              </a:lnSpc>
              <a:buFontTx/>
              <a:buAutoNum type="arabicPeriod" startAt="4"/>
            </a:pPr>
            <a:r>
              <a:rPr lang="en-US" sz="2400" smtClean="0"/>
              <a:t>Where is there more ‘biomass’ in a trophic pyramid?</a:t>
            </a:r>
          </a:p>
          <a:p>
            <a:pPr marL="609600" indent="-609600" eaLnBrk="1" hangingPunct="1">
              <a:lnSpc>
                <a:spcPct val="90000"/>
              </a:lnSpc>
              <a:buFontTx/>
              <a:buAutoNum type="arabicPeriod" startAt="4"/>
            </a:pPr>
            <a:r>
              <a:rPr lang="en-US" sz="2400" smtClean="0"/>
              <a:t>What organism in the pyramid above has the greatest energy needs?</a:t>
            </a:r>
          </a:p>
          <a:p>
            <a:pPr marL="609600" indent="-609600" eaLnBrk="1" hangingPunct="1">
              <a:lnSpc>
                <a:spcPct val="90000"/>
              </a:lnSpc>
              <a:buFontTx/>
              <a:buAutoNum type="arabicPeriod" startAt="4"/>
            </a:pPr>
            <a:endParaRPr lang="en-US" sz="2400" smtClean="0"/>
          </a:p>
        </p:txBody>
      </p:sp>
      <p:pic>
        <p:nvPicPr>
          <p:cNvPr id="31748" name="Picture 4" descr="Energy Pyramid for Galveston Bay"/>
          <p:cNvPicPr>
            <a:picLocks noChangeAspect="1" noChangeArrowheads="1"/>
          </p:cNvPicPr>
          <p:nvPr/>
        </p:nvPicPr>
        <p:blipFill>
          <a:blip r:embed="rId2" cstate="print"/>
          <a:srcRect/>
          <a:stretch>
            <a:fillRect/>
          </a:stretch>
        </p:blipFill>
        <p:spPr bwMode="auto">
          <a:xfrm>
            <a:off x="373063" y="1371600"/>
            <a:ext cx="4351337" cy="4838700"/>
          </a:xfrm>
          <a:prstGeom prst="rect">
            <a:avLst/>
          </a:prstGeom>
          <a:noFill/>
          <a:ln w="9525">
            <a:noFill/>
            <a:miter lim="800000"/>
            <a:headEnd/>
            <a:tailEnd/>
          </a:ln>
        </p:spPr>
      </p:pic>
      <p:sp>
        <p:nvSpPr>
          <p:cNvPr id="666629" name="Text Box 5"/>
          <p:cNvSpPr txBox="1">
            <a:spLocks noChangeArrowheads="1"/>
          </p:cNvSpPr>
          <p:nvPr/>
        </p:nvSpPr>
        <p:spPr bwMode="auto">
          <a:xfrm>
            <a:off x="228600" y="1905000"/>
            <a:ext cx="457200" cy="4300538"/>
          </a:xfrm>
          <a:prstGeom prst="rect">
            <a:avLst/>
          </a:prstGeom>
          <a:noFill/>
          <a:ln w="9525">
            <a:noFill/>
            <a:miter lim="800000"/>
            <a:headEnd/>
            <a:tailEnd/>
          </a:ln>
          <a:effectLst/>
        </p:spPr>
        <p:txBody>
          <a:bodyPr>
            <a:spAutoFit/>
          </a:bodyPr>
          <a:lstStyle/>
          <a:p>
            <a:pPr>
              <a:spcBef>
                <a:spcPct val="50000"/>
              </a:spcBef>
              <a:defRPr/>
            </a:pPr>
            <a:r>
              <a:rPr lang="en-US" sz="2400" b="1">
                <a:solidFill>
                  <a:srgbClr val="CC3300"/>
                </a:solidFill>
                <a:effectLst>
                  <a:outerShdw blurRad="38100" dist="38100" dir="2700000" algn="tl">
                    <a:srgbClr val="000000"/>
                  </a:outerShdw>
                </a:effectLst>
              </a:rPr>
              <a:t>5</a:t>
            </a:r>
          </a:p>
          <a:p>
            <a:pPr>
              <a:spcBef>
                <a:spcPct val="50000"/>
              </a:spcBef>
              <a:defRPr/>
            </a:pPr>
            <a:endParaRPr lang="en-US" sz="2400" b="1">
              <a:solidFill>
                <a:srgbClr val="CC3300"/>
              </a:solidFill>
              <a:effectLst>
                <a:outerShdw blurRad="38100" dist="38100" dir="2700000" algn="tl">
                  <a:srgbClr val="000000"/>
                </a:outerShdw>
              </a:effectLst>
            </a:endParaRPr>
          </a:p>
          <a:p>
            <a:pPr>
              <a:spcBef>
                <a:spcPct val="50000"/>
              </a:spcBef>
              <a:defRPr/>
            </a:pPr>
            <a:endParaRPr lang="en-US" sz="800" b="1">
              <a:solidFill>
                <a:srgbClr val="CC3300"/>
              </a:solidFill>
              <a:effectLst>
                <a:outerShdw blurRad="38100" dist="38100" dir="2700000" algn="tl">
                  <a:srgbClr val="000000"/>
                </a:outerShdw>
              </a:effectLst>
            </a:endParaRPr>
          </a:p>
          <a:p>
            <a:pPr>
              <a:spcBef>
                <a:spcPct val="50000"/>
              </a:spcBef>
              <a:defRPr/>
            </a:pPr>
            <a:endParaRPr lang="en-US" sz="800" b="1">
              <a:solidFill>
                <a:srgbClr val="CC3300"/>
              </a:solidFill>
              <a:effectLst>
                <a:outerShdw blurRad="38100" dist="38100" dir="2700000" algn="tl">
                  <a:srgbClr val="000000"/>
                </a:outerShdw>
              </a:effectLst>
            </a:endParaRPr>
          </a:p>
          <a:p>
            <a:pPr>
              <a:spcBef>
                <a:spcPct val="50000"/>
              </a:spcBef>
              <a:defRPr/>
            </a:pPr>
            <a:endParaRPr lang="en-US" sz="800" b="1">
              <a:solidFill>
                <a:srgbClr val="CC3300"/>
              </a:solidFill>
              <a:effectLst>
                <a:outerShdw blurRad="38100" dist="38100" dir="2700000" algn="tl">
                  <a:srgbClr val="000000"/>
                </a:outerShdw>
              </a:effectLst>
            </a:endParaRPr>
          </a:p>
          <a:p>
            <a:pPr>
              <a:spcBef>
                <a:spcPct val="50000"/>
              </a:spcBef>
              <a:defRPr/>
            </a:pPr>
            <a:endParaRPr lang="en-US" sz="800" b="1">
              <a:solidFill>
                <a:srgbClr val="CC3300"/>
              </a:solidFill>
              <a:effectLst>
                <a:outerShdw blurRad="38100" dist="38100" dir="2700000" algn="tl">
                  <a:srgbClr val="000000"/>
                </a:outerShdw>
              </a:effectLst>
            </a:endParaRPr>
          </a:p>
          <a:p>
            <a:pPr>
              <a:spcBef>
                <a:spcPct val="50000"/>
              </a:spcBef>
              <a:defRPr/>
            </a:pPr>
            <a:r>
              <a:rPr lang="en-US" sz="2400" b="1">
                <a:solidFill>
                  <a:srgbClr val="CC3300"/>
                </a:solidFill>
                <a:effectLst>
                  <a:outerShdw blurRad="38100" dist="38100" dir="2700000" algn="tl">
                    <a:srgbClr val="000000"/>
                  </a:outerShdw>
                </a:effectLst>
              </a:rPr>
              <a:t>4</a:t>
            </a:r>
          </a:p>
          <a:p>
            <a:pPr>
              <a:spcBef>
                <a:spcPct val="50000"/>
              </a:spcBef>
              <a:defRPr/>
            </a:pPr>
            <a:r>
              <a:rPr lang="en-US" sz="2400" b="1">
                <a:solidFill>
                  <a:srgbClr val="CC3300"/>
                </a:solidFill>
                <a:effectLst>
                  <a:outerShdw blurRad="38100" dist="38100" dir="2700000" algn="tl">
                    <a:srgbClr val="000000"/>
                  </a:outerShdw>
                </a:effectLst>
              </a:rPr>
              <a:t>3</a:t>
            </a:r>
          </a:p>
          <a:p>
            <a:pPr>
              <a:spcBef>
                <a:spcPct val="50000"/>
              </a:spcBef>
              <a:defRPr/>
            </a:pPr>
            <a:endParaRPr lang="en-US" sz="800" b="1">
              <a:solidFill>
                <a:srgbClr val="CC3300"/>
              </a:solidFill>
              <a:effectLst>
                <a:outerShdw blurRad="38100" dist="38100" dir="2700000" algn="tl">
                  <a:srgbClr val="000000"/>
                </a:outerShdw>
              </a:effectLst>
            </a:endParaRPr>
          </a:p>
          <a:p>
            <a:pPr>
              <a:spcBef>
                <a:spcPct val="50000"/>
              </a:spcBef>
              <a:defRPr/>
            </a:pPr>
            <a:r>
              <a:rPr lang="en-US" sz="2400" b="1">
                <a:solidFill>
                  <a:srgbClr val="CC3300"/>
                </a:solidFill>
                <a:effectLst>
                  <a:outerShdw blurRad="38100" dist="38100" dir="2700000" algn="tl">
                    <a:srgbClr val="000000"/>
                  </a:outerShdw>
                </a:effectLst>
              </a:rPr>
              <a:t>2</a:t>
            </a:r>
            <a:endParaRPr lang="en-US" sz="800" b="1">
              <a:solidFill>
                <a:srgbClr val="CC3300"/>
              </a:solidFill>
              <a:effectLst>
                <a:outerShdw blurRad="38100" dist="38100" dir="2700000" algn="tl">
                  <a:srgbClr val="000000"/>
                </a:outerShdw>
              </a:effectLst>
            </a:endParaRPr>
          </a:p>
          <a:p>
            <a:pPr>
              <a:spcBef>
                <a:spcPct val="50000"/>
              </a:spcBef>
              <a:defRPr/>
            </a:pPr>
            <a:r>
              <a:rPr lang="en-US" sz="3200" b="1">
                <a:solidFill>
                  <a:srgbClr val="CC3300"/>
                </a:solidFill>
                <a:effectLst>
                  <a:outerShdw blurRad="38100" dist="38100" dir="2700000" algn="tl">
                    <a:srgbClr val="000000"/>
                  </a:outerShdw>
                </a:effectLst>
              </a:rPr>
              <a:t>1</a:t>
            </a:r>
          </a:p>
        </p:txBody>
      </p:sp>
      <p:sp>
        <p:nvSpPr>
          <p:cNvPr id="666630" name="Text Box 6"/>
          <p:cNvSpPr txBox="1">
            <a:spLocks noChangeArrowheads="1"/>
          </p:cNvSpPr>
          <p:nvPr/>
        </p:nvSpPr>
        <p:spPr bwMode="auto">
          <a:xfrm>
            <a:off x="6858000" y="4191000"/>
            <a:ext cx="609600" cy="366713"/>
          </a:xfrm>
          <a:prstGeom prst="rect">
            <a:avLst/>
          </a:prstGeom>
          <a:noFill/>
          <a:ln w="9525">
            <a:noFill/>
            <a:miter lim="800000"/>
            <a:headEnd/>
            <a:tailEnd/>
          </a:ln>
          <a:effectLst/>
        </p:spPr>
        <p:txBody>
          <a:bodyPr>
            <a:spAutoFit/>
          </a:bodyPr>
          <a:lstStyle/>
          <a:p>
            <a:pPr>
              <a:spcBef>
                <a:spcPct val="50000"/>
              </a:spcBef>
              <a:defRPr/>
            </a:pPr>
            <a:r>
              <a:rPr lang="en-US" b="1">
                <a:solidFill>
                  <a:srgbClr val="CC3300"/>
                </a:solidFill>
                <a:effectLst>
                  <a:outerShdw blurRad="38100" dist="38100" dir="2700000" algn="tl">
                    <a:srgbClr val="000000"/>
                  </a:outerShdw>
                </a:effectLst>
              </a:rPr>
              <a:t>1</a:t>
            </a:r>
          </a:p>
        </p:txBody>
      </p:sp>
      <p:sp>
        <p:nvSpPr>
          <p:cNvPr id="666631" name="Text Box 7"/>
          <p:cNvSpPr txBox="1">
            <a:spLocks noChangeArrowheads="1"/>
          </p:cNvSpPr>
          <p:nvPr/>
        </p:nvSpPr>
        <p:spPr bwMode="auto">
          <a:xfrm>
            <a:off x="6553200" y="5181600"/>
            <a:ext cx="609600" cy="366713"/>
          </a:xfrm>
          <a:prstGeom prst="rect">
            <a:avLst/>
          </a:prstGeom>
          <a:noFill/>
          <a:ln w="9525">
            <a:noFill/>
            <a:miter lim="800000"/>
            <a:headEnd/>
            <a:tailEnd/>
          </a:ln>
          <a:effectLst/>
        </p:spPr>
        <p:txBody>
          <a:bodyPr>
            <a:spAutoFit/>
          </a:bodyPr>
          <a:lstStyle/>
          <a:p>
            <a:pPr>
              <a:spcBef>
                <a:spcPct val="50000"/>
              </a:spcBef>
              <a:defRPr/>
            </a:pPr>
            <a:r>
              <a:rPr lang="en-US" b="1">
                <a:solidFill>
                  <a:srgbClr val="CC3300"/>
                </a:solidFill>
                <a:effectLst>
                  <a:outerShdw blurRad="38100" dist="38100" dir="2700000" algn="tl">
                    <a:srgbClr val="000000"/>
                  </a:outerShdw>
                </a:effectLst>
              </a:rPr>
              <a:t>1</a:t>
            </a:r>
          </a:p>
        </p:txBody>
      </p:sp>
      <p:sp>
        <p:nvSpPr>
          <p:cNvPr id="666632" name="Text Box 8"/>
          <p:cNvSpPr txBox="1">
            <a:spLocks noChangeArrowheads="1"/>
          </p:cNvSpPr>
          <p:nvPr/>
        </p:nvSpPr>
        <p:spPr bwMode="auto">
          <a:xfrm>
            <a:off x="8077200" y="6491288"/>
            <a:ext cx="838200" cy="366712"/>
          </a:xfrm>
          <a:prstGeom prst="rect">
            <a:avLst/>
          </a:prstGeom>
          <a:noFill/>
          <a:ln w="9525">
            <a:noFill/>
            <a:miter lim="800000"/>
            <a:headEnd/>
            <a:tailEnd/>
          </a:ln>
          <a:effectLst/>
        </p:spPr>
        <p:txBody>
          <a:bodyPr>
            <a:spAutoFit/>
          </a:bodyPr>
          <a:lstStyle/>
          <a:p>
            <a:pPr>
              <a:spcBef>
                <a:spcPct val="50000"/>
              </a:spcBef>
              <a:defRPr/>
            </a:pPr>
            <a:r>
              <a:rPr lang="en-US" b="1">
                <a:solidFill>
                  <a:srgbClr val="CC3300"/>
                </a:solidFill>
                <a:effectLst>
                  <a:outerShdw blurRad="38100" dist="38100" dir="2700000" algn="tl">
                    <a:srgbClr val="000000"/>
                  </a:outerShdw>
                </a:effectLst>
              </a:rPr>
              <a:t>hawk</a:t>
            </a:r>
          </a:p>
        </p:txBody>
      </p:sp>
      <p:sp>
        <p:nvSpPr>
          <p:cNvPr id="666633" name="Text Box 9"/>
          <p:cNvSpPr txBox="1">
            <a:spLocks noChangeArrowheads="1"/>
          </p:cNvSpPr>
          <p:nvPr/>
        </p:nvSpPr>
        <p:spPr bwMode="auto">
          <a:xfrm>
            <a:off x="7924800" y="1676400"/>
            <a:ext cx="1447800" cy="366713"/>
          </a:xfrm>
          <a:prstGeom prst="rect">
            <a:avLst/>
          </a:prstGeom>
          <a:noFill/>
          <a:ln w="9525">
            <a:noFill/>
            <a:miter lim="800000"/>
            <a:headEnd/>
            <a:tailEnd/>
          </a:ln>
          <a:effectLst/>
        </p:spPr>
        <p:txBody>
          <a:bodyPr>
            <a:spAutoFit/>
          </a:bodyPr>
          <a:lstStyle/>
          <a:p>
            <a:pPr>
              <a:spcBef>
                <a:spcPct val="50000"/>
              </a:spcBef>
              <a:defRPr/>
            </a:pPr>
            <a:r>
              <a:rPr lang="en-US" b="1">
                <a:solidFill>
                  <a:srgbClr val="CC3300"/>
                </a:solidFill>
                <a:effectLst>
                  <a:outerShdw blurRad="38100" dist="38100" dir="2700000" algn="tl">
                    <a:srgbClr val="000000"/>
                  </a:outerShdw>
                </a:effectLst>
              </a:rPr>
              <a:t>Get fewer</a:t>
            </a:r>
          </a:p>
        </p:txBody>
      </p:sp>
      <p:sp>
        <p:nvSpPr>
          <p:cNvPr id="666634" name="Text Box 10"/>
          <p:cNvSpPr txBox="1">
            <a:spLocks noChangeArrowheads="1"/>
          </p:cNvSpPr>
          <p:nvPr/>
        </p:nvSpPr>
        <p:spPr bwMode="auto">
          <a:xfrm>
            <a:off x="7543800" y="3276600"/>
            <a:ext cx="1828800" cy="366713"/>
          </a:xfrm>
          <a:prstGeom prst="rect">
            <a:avLst/>
          </a:prstGeom>
          <a:noFill/>
          <a:ln w="9525">
            <a:noFill/>
            <a:miter lim="800000"/>
            <a:headEnd/>
            <a:tailEnd/>
          </a:ln>
          <a:effectLst/>
        </p:spPr>
        <p:txBody>
          <a:bodyPr>
            <a:spAutoFit/>
          </a:bodyPr>
          <a:lstStyle/>
          <a:p>
            <a:pPr>
              <a:spcBef>
                <a:spcPct val="50000"/>
              </a:spcBef>
              <a:defRPr/>
            </a:pPr>
            <a:r>
              <a:rPr lang="en-US" b="1">
                <a:effectLst>
                  <a:outerShdw blurRad="38100" dist="38100" dir="2700000" algn="tl">
                    <a:srgbClr val="FFFFFF"/>
                  </a:outerShdw>
                </a:effectLst>
              </a:rPr>
              <a:t> </a:t>
            </a:r>
            <a:r>
              <a:rPr lang="en-US" b="1">
                <a:solidFill>
                  <a:srgbClr val="CC3300"/>
                </a:solidFill>
                <a:effectLst>
                  <a:outerShdw blurRad="38100" dist="38100" dir="2700000" algn="tl">
                    <a:srgbClr val="000000"/>
                  </a:outerShdw>
                </a:effectLst>
              </a:rPr>
              <a:t>gets larger</a:t>
            </a:r>
          </a:p>
        </p:txBody>
      </p:sp>
      <p:sp>
        <p:nvSpPr>
          <p:cNvPr id="666635" name="Text Box 11"/>
          <p:cNvSpPr txBox="1">
            <a:spLocks noChangeArrowheads="1"/>
          </p:cNvSpPr>
          <p:nvPr/>
        </p:nvSpPr>
        <p:spPr bwMode="auto">
          <a:xfrm>
            <a:off x="6858000" y="1981200"/>
            <a:ext cx="2286000" cy="366713"/>
          </a:xfrm>
          <a:prstGeom prst="rect">
            <a:avLst/>
          </a:prstGeom>
          <a:noFill/>
          <a:ln w="9525">
            <a:noFill/>
            <a:miter lim="800000"/>
            <a:headEnd/>
            <a:tailEnd/>
          </a:ln>
          <a:effectLst/>
        </p:spPr>
        <p:txBody>
          <a:bodyPr>
            <a:spAutoFit/>
          </a:bodyPr>
          <a:lstStyle/>
          <a:p>
            <a:pPr>
              <a:spcBef>
                <a:spcPct val="50000"/>
              </a:spcBef>
              <a:defRPr/>
            </a:pPr>
            <a:r>
              <a:rPr lang="en-US" b="1">
                <a:solidFill>
                  <a:srgbClr val="CC3300"/>
                </a:solidFill>
                <a:effectLst>
                  <a:outerShdw blurRad="38100" dist="38100" dir="2700000" algn="tl">
                    <a:srgbClr val="000000"/>
                  </a:outerShdw>
                </a:effectLst>
              </a:rPr>
              <a:t>more energy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6633"/>
                                        </p:tgtEl>
                                        <p:attrNameLst>
                                          <p:attrName>style.visibility</p:attrName>
                                        </p:attrNameLst>
                                      </p:cBhvr>
                                      <p:to>
                                        <p:strVal val="visible"/>
                                      </p:to>
                                    </p:set>
                                    <p:animEffect transition="in" filter="dissolve">
                                      <p:cBhvr>
                                        <p:cTn id="7" dur="500"/>
                                        <p:tgtEl>
                                          <p:spTgt spid="6666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6635"/>
                                        </p:tgtEl>
                                        <p:attrNameLst>
                                          <p:attrName>style.visibility</p:attrName>
                                        </p:attrNameLst>
                                      </p:cBhvr>
                                      <p:to>
                                        <p:strVal val="visible"/>
                                      </p:to>
                                    </p:set>
                                    <p:animEffect transition="in" filter="dissolve">
                                      <p:cBhvr>
                                        <p:cTn id="12" dur="500"/>
                                        <p:tgtEl>
                                          <p:spTgt spid="66663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6634"/>
                                        </p:tgtEl>
                                        <p:attrNameLst>
                                          <p:attrName>style.visibility</p:attrName>
                                        </p:attrNameLst>
                                      </p:cBhvr>
                                      <p:to>
                                        <p:strVal val="visible"/>
                                      </p:to>
                                    </p:set>
                                    <p:animEffect transition="in" filter="dissolve">
                                      <p:cBhvr>
                                        <p:cTn id="17" dur="500"/>
                                        <p:tgtEl>
                                          <p:spTgt spid="66663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6630"/>
                                        </p:tgtEl>
                                        <p:attrNameLst>
                                          <p:attrName>style.visibility</p:attrName>
                                        </p:attrNameLst>
                                      </p:cBhvr>
                                      <p:to>
                                        <p:strVal val="visible"/>
                                      </p:to>
                                    </p:set>
                                    <p:animEffect transition="in" filter="dissolve">
                                      <p:cBhvr>
                                        <p:cTn id="22" dur="500"/>
                                        <p:tgtEl>
                                          <p:spTgt spid="66663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6631"/>
                                        </p:tgtEl>
                                        <p:attrNameLst>
                                          <p:attrName>style.visibility</p:attrName>
                                        </p:attrNameLst>
                                      </p:cBhvr>
                                      <p:to>
                                        <p:strVal val="visible"/>
                                      </p:to>
                                    </p:set>
                                    <p:animEffect transition="in" filter="dissolve">
                                      <p:cBhvr>
                                        <p:cTn id="27" dur="500"/>
                                        <p:tgtEl>
                                          <p:spTgt spid="66663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6632"/>
                                        </p:tgtEl>
                                        <p:attrNameLst>
                                          <p:attrName>style.visibility</p:attrName>
                                        </p:attrNameLst>
                                      </p:cBhvr>
                                      <p:to>
                                        <p:strVal val="visible"/>
                                      </p:to>
                                    </p:set>
                                    <p:animEffect transition="in" filter="dissolve">
                                      <p:cBhvr>
                                        <p:cTn id="32" dur="500"/>
                                        <p:tgtEl>
                                          <p:spTgt spid="66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30" grpId="0"/>
      <p:bldP spid="666631" grpId="0"/>
      <p:bldP spid="666632" grpId="0"/>
      <p:bldP spid="666633" grpId="0"/>
      <p:bldP spid="666634" grpId="0"/>
      <p:bldP spid="66663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32770" name="Picture 2" descr="succession"/>
          <p:cNvPicPr>
            <a:picLocks noChangeAspect="1" noChangeArrowheads="1"/>
          </p:cNvPicPr>
          <p:nvPr>
            <p:ph idx="1"/>
          </p:nvPr>
        </p:nvPicPr>
        <p:blipFill>
          <a:blip r:embed="rId2" cstate="print"/>
          <a:srcRect/>
          <a:stretch>
            <a:fillRect/>
          </a:stretch>
        </p:blipFill>
        <p:spPr>
          <a:xfrm>
            <a:off x="304800" y="504825"/>
            <a:ext cx="8839200" cy="6188075"/>
          </a:xfrm>
          <a:noFill/>
        </p:spPr>
      </p:pic>
      <p:sp>
        <p:nvSpPr>
          <p:cNvPr id="32771" name="Text Box 4"/>
          <p:cNvSpPr txBox="1">
            <a:spLocks noChangeArrowheads="1"/>
          </p:cNvSpPr>
          <p:nvPr/>
        </p:nvSpPr>
        <p:spPr bwMode="auto">
          <a:xfrm>
            <a:off x="4130675" y="1600200"/>
            <a:ext cx="2041525" cy="4362450"/>
          </a:xfrm>
          <a:prstGeom prst="rect">
            <a:avLst/>
          </a:prstGeom>
          <a:noFill/>
          <a:ln w="9525">
            <a:noFill/>
            <a:miter lim="800000"/>
            <a:headEnd/>
            <a:tailEnd/>
          </a:ln>
        </p:spPr>
        <p:txBody>
          <a:bodyPr>
            <a:spAutoFit/>
          </a:bodyPr>
          <a:lstStyle/>
          <a:p>
            <a:pPr>
              <a:spcBef>
                <a:spcPct val="50000"/>
              </a:spcBef>
            </a:pPr>
            <a:r>
              <a:rPr lang="en-US" sz="2800" b="1" i="1">
                <a:solidFill>
                  <a:srgbClr val="F8F8F8"/>
                </a:solidFill>
              </a:rPr>
              <a:t>Look at the levels of growth – one gets taller than the previous </a:t>
            </a:r>
            <a:r>
              <a:rPr lang="en-US" sz="2800" b="1" i="1">
                <a:solidFill>
                  <a:srgbClr val="F8F8F8"/>
                </a:solidFill>
                <a:sym typeface="Wingdings" pitchFamily="2" charset="2"/>
              </a:rPr>
              <a:t> is orderly &amp; natural!</a:t>
            </a:r>
            <a:endParaRPr lang="en-US" sz="2800" b="1" i="1">
              <a:solidFill>
                <a:srgbClr val="F8F8F8"/>
              </a:solidFill>
            </a:endParaRPr>
          </a:p>
        </p:txBody>
      </p:sp>
      <p:sp>
        <p:nvSpPr>
          <p:cNvPr id="512006" name="Text Box 6"/>
          <p:cNvSpPr txBox="1">
            <a:spLocks noChangeArrowheads="1"/>
          </p:cNvSpPr>
          <p:nvPr/>
        </p:nvSpPr>
        <p:spPr bwMode="auto">
          <a:xfrm>
            <a:off x="304800" y="1447800"/>
            <a:ext cx="3733800" cy="366713"/>
          </a:xfrm>
          <a:prstGeom prst="rect">
            <a:avLst/>
          </a:prstGeom>
          <a:solidFill>
            <a:srgbClr val="CC3300"/>
          </a:solidFill>
          <a:ln w="9525">
            <a:noFill/>
            <a:miter lim="800000"/>
            <a:headEnd/>
            <a:tailEnd/>
          </a:ln>
          <a:effectLst/>
        </p:spPr>
        <p:txBody>
          <a:bodyPr>
            <a:spAutoFit/>
          </a:bodyPr>
          <a:lstStyle/>
          <a:p>
            <a:pPr>
              <a:spcBef>
                <a:spcPct val="50000"/>
              </a:spcBef>
              <a:defRPr/>
            </a:pPr>
            <a:r>
              <a:rPr lang="en-US" b="1" dirty="0">
                <a:solidFill>
                  <a:schemeClr val="bg1"/>
                </a:solidFill>
                <a:effectLst>
                  <a:outerShdw blurRad="38100" dist="38100" dir="2700000" algn="tl">
                    <a:srgbClr val="000000"/>
                  </a:outerShdw>
                </a:effectLst>
              </a:rPr>
              <a:t>CLIMAX COMMUNITY: </a:t>
            </a:r>
            <a:r>
              <a:rPr lang="en-US" b="1" dirty="0">
                <a:solidFill>
                  <a:schemeClr val="bg1"/>
                </a:solidFill>
                <a:effectLst>
                  <a:outerShdw blurRad="38100" dist="38100" dir="2700000" algn="tl">
                    <a:srgbClr val="000000"/>
                  </a:outerShdw>
                </a:effectLst>
              </a:rPr>
              <a:t>     stable</a:t>
            </a:r>
            <a:endParaRPr lang="en-US" b="1" dirty="0">
              <a:solidFill>
                <a:schemeClr val="bg1"/>
              </a:solidFill>
              <a:effectLst>
                <a:outerShdw blurRad="38100" dist="38100" dir="2700000" algn="tl">
                  <a:srgbClr val="000000"/>
                </a:outerShdw>
              </a:effectLst>
            </a:endParaRPr>
          </a:p>
        </p:txBody>
      </p:sp>
      <p:sp>
        <p:nvSpPr>
          <p:cNvPr id="512007" name="Text Box 7"/>
          <p:cNvSpPr txBox="1">
            <a:spLocks noChangeArrowheads="1"/>
          </p:cNvSpPr>
          <p:nvPr/>
        </p:nvSpPr>
        <p:spPr bwMode="auto">
          <a:xfrm>
            <a:off x="304800" y="5943600"/>
            <a:ext cx="3733800" cy="646113"/>
          </a:xfrm>
          <a:prstGeom prst="rect">
            <a:avLst/>
          </a:prstGeom>
          <a:solidFill>
            <a:srgbClr val="CC3300"/>
          </a:solidFill>
          <a:ln w="9525">
            <a:noFill/>
            <a:miter lim="800000"/>
            <a:headEnd/>
            <a:tailEnd/>
          </a:ln>
          <a:effectLst/>
        </p:spPr>
        <p:txBody>
          <a:bodyPr>
            <a:spAutoFit/>
          </a:bodyPr>
          <a:lstStyle/>
          <a:p>
            <a:pPr>
              <a:spcBef>
                <a:spcPct val="50000"/>
              </a:spcBef>
              <a:defRPr/>
            </a:pPr>
            <a:r>
              <a:rPr lang="en-US" b="1" dirty="0">
                <a:solidFill>
                  <a:schemeClr val="bg1"/>
                </a:solidFill>
                <a:effectLst>
                  <a:outerShdw blurRad="38100" dist="38100" dir="2700000" algn="tl">
                    <a:srgbClr val="000000"/>
                  </a:outerShdw>
                </a:effectLst>
              </a:rPr>
              <a:t>PIONEER SPECIES: first org</a:t>
            </a:r>
            <a:r>
              <a:rPr lang="en-US" b="1" dirty="0">
                <a:solidFill>
                  <a:schemeClr val="bg1"/>
                </a:solidFill>
                <a:effectLst>
                  <a:outerShdw blurRad="38100" dist="38100" dir="2700000" algn="tl">
                    <a:srgbClr val="000000"/>
                  </a:outerShdw>
                </a:effectLst>
              </a:rPr>
              <a:t>.;   		            unstable</a:t>
            </a:r>
            <a:endParaRPr lang="en-US" b="1" dirty="0">
              <a:solidFill>
                <a:schemeClr val="bg1"/>
              </a:solidFill>
              <a:effectLst>
                <a:outerShdw blurRad="38100" dist="38100" dir="2700000" algn="tl">
                  <a:srgbClr val="000000"/>
                </a:outerShdw>
              </a:effectLst>
            </a:endParaRPr>
          </a:p>
        </p:txBody>
      </p:sp>
      <p:sp>
        <p:nvSpPr>
          <p:cNvPr id="512008" name="Text Box 8"/>
          <p:cNvSpPr txBox="1">
            <a:spLocks noChangeArrowheads="1"/>
          </p:cNvSpPr>
          <p:nvPr/>
        </p:nvSpPr>
        <p:spPr bwMode="auto">
          <a:xfrm>
            <a:off x="228600" y="2362200"/>
            <a:ext cx="3429000" cy="366713"/>
          </a:xfrm>
          <a:prstGeom prst="rect">
            <a:avLst/>
          </a:prstGeom>
          <a:noFill/>
          <a:ln w="9525">
            <a:noFill/>
            <a:miter lim="800000"/>
            <a:headEnd/>
            <a:tailEnd/>
          </a:ln>
          <a:effectLst/>
        </p:spPr>
        <p:txBody>
          <a:bodyPr>
            <a:spAutoFit/>
          </a:bodyPr>
          <a:lstStyle/>
          <a:p>
            <a:pPr>
              <a:spcBef>
                <a:spcPct val="50000"/>
              </a:spcBef>
              <a:buFontTx/>
              <a:buChar char="•"/>
              <a:defRPr/>
            </a:pPr>
            <a:r>
              <a:rPr lang="en-US" b="1" dirty="0">
                <a:solidFill>
                  <a:schemeClr val="bg1"/>
                </a:solidFill>
                <a:effectLst>
                  <a:outerShdw blurRad="38100" dist="38100" dir="2700000" algn="tl">
                    <a:srgbClr val="000000"/>
                  </a:outerShdw>
                </a:effectLst>
              </a:rPr>
              <a:t>SECONDARY SUCCESSION</a:t>
            </a:r>
          </a:p>
        </p:txBody>
      </p:sp>
      <p:sp>
        <p:nvSpPr>
          <p:cNvPr id="512009" name="Text Box 9"/>
          <p:cNvSpPr txBox="1">
            <a:spLocks noChangeArrowheads="1"/>
          </p:cNvSpPr>
          <p:nvPr/>
        </p:nvSpPr>
        <p:spPr bwMode="auto">
          <a:xfrm>
            <a:off x="228600" y="5486400"/>
            <a:ext cx="3429000" cy="366713"/>
          </a:xfrm>
          <a:prstGeom prst="rect">
            <a:avLst/>
          </a:prstGeom>
          <a:noFill/>
          <a:ln w="9525">
            <a:noFill/>
            <a:miter lim="800000"/>
            <a:headEnd/>
            <a:tailEnd/>
          </a:ln>
          <a:effectLst/>
        </p:spPr>
        <p:txBody>
          <a:bodyPr>
            <a:spAutoFit/>
          </a:bodyPr>
          <a:lstStyle/>
          <a:p>
            <a:pPr>
              <a:spcBef>
                <a:spcPct val="50000"/>
              </a:spcBef>
              <a:buFontTx/>
              <a:buChar char="•"/>
              <a:defRPr/>
            </a:pPr>
            <a:r>
              <a:rPr lang="en-US" b="1" dirty="0">
                <a:solidFill>
                  <a:schemeClr val="bg1"/>
                </a:solidFill>
                <a:effectLst>
                  <a:outerShdw blurRad="38100" dist="38100" dir="2700000" algn="tl">
                    <a:srgbClr val="000000"/>
                  </a:outerShdw>
                </a:effectLst>
              </a:rPr>
              <a:t>PRIMARY SUCCESSION</a:t>
            </a:r>
          </a:p>
        </p:txBody>
      </p:sp>
      <p:sp>
        <p:nvSpPr>
          <p:cNvPr id="138251" name="Text Box 11"/>
          <p:cNvSpPr txBox="1">
            <a:spLocks noChangeArrowheads="1"/>
          </p:cNvSpPr>
          <p:nvPr/>
        </p:nvSpPr>
        <p:spPr bwMode="auto">
          <a:xfrm>
            <a:off x="1295400" y="268288"/>
            <a:ext cx="3657600" cy="646112"/>
          </a:xfrm>
          <a:prstGeom prst="rect">
            <a:avLst/>
          </a:prstGeom>
          <a:solidFill>
            <a:schemeClr val="bg1"/>
          </a:solidFill>
          <a:ln w="9525">
            <a:noFill/>
            <a:miter lim="800000"/>
            <a:headEnd/>
            <a:tailEnd/>
          </a:ln>
        </p:spPr>
        <p:txBody>
          <a:bodyPr>
            <a:spAutoFit/>
          </a:bodyPr>
          <a:lstStyle/>
          <a:p>
            <a:pPr>
              <a:spcBef>
                <a:spcPct val="50000"/>
              </a:spcBef>
              <a:defRPr/>
            </a:pPr>
            <a:r>
              <a:rPr lang="en-US" sz="3600" b="1" dirty="0">
                <a:solidFill>
                  <a:srgbClr val="3366FF"/>
                </a:solidFill>
                <a:effectLst>
                  <a:outerShdw blurRad="38100" dist="38100" dir="2700000" algn="tl">
                    <a:srgbClr val="000000">
                      <a:alpha val="43137"/>
                    </a:srgbClr>
                  </a:outerShdw>
                </a:effectLst>
              </a:rPr>
              <a:t>SUCCESSION</a:t>
            </a:r>
          </a:p>
        </p:txBody>
      </p:sp>
      <p:sp>
        <p:nvSpPr>
          <p:cNvPr id="12" name="Up Arrow 11"/>
          <p:cNvSpPr/>
          <p:nvPr/>
        </p:nvSpPr>
        <p:spPr>
          <a:xfrm>
            <a:off x="3733800" y="1676400"/>
            <a:ext cx="304800" cy="4648200"/>
          </a:xfrm>
          <a:prstGeom prst="upArrow">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nvSpPr>
        <p:spPr>
          <a:xfrm>
            <a:off x="6248400" y="762000"/>
            <a:ext cx="304800" cy="5867400"/>
          </a:xfrm>
          <a:prstGeom prst="upArrow">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33794" name="Picture 2" descr="Waxpaper lichen, Copyright 2003 Andy Fyon."/>
          <p:cNvPicPr>
            <a:picLocks noChangeAspect="1" noChangeArrowheads="1"/>
          </p:cNvPicPr>
          <p:nvPr>
            <p:ph sz="quarter" idx="1"/>
          </p:nvPr>
        </p:nvPicPr>
        <p:blipFill>
          <a:blip r:embed="rId2" cstate="print"/>
          <a:srcRect/>
          <a:stretch>
            <a:fillRect/>
          </a:stretch>
        </p:blipFill>
        <p:spPr>
          <a:xfrm>
            <a:off x="457200" y="4129088"/>
            <a:ext cx="1981200" cy="1743075"/>
          </a:xfrm>
          <a:noFill/>
          <a:ln w="28575">
            <a:solidFill>
              <a:schemeClr val="tx1"/>
            </a:solidFill>
          </a:ln>
        </p:spPr>
      </p:pic>
      <p:pic>
        <p:nvPicPr>
          <p:cNvPr id="33795" name="Picture 3" descr="Oin_cushion_moss"/>
          <p:cNvPicPr>
            <a:picLocks noChangeAspect="1" noChangeArrowheads="1"/>
          </p:cNvPicPr>
          <p:nvPr>
            <p:ph sz="quarter" idx="2"/>
          </p:nvPr>
        </p:nvPicPr>
        <p:blipFill>
          <a:blip r:embed="rId3" cstate="print"/>
          <a:srcRect/>
          <a:stretch>
            <a:fillRect/>
          </a:stretch>
        </p:blipFill>
        <p:spPr>
          <a:xfrm>
            <a:off x="5334000" y="5273675"/>
            <a:ext cx="2286000" cy="1584325"/>
          </a:xfrm>
          <a:noFill/>
          <a:ln w="28575">
            <a:solidFill>
              <a:schemeClr val="tx1"/>
            </a:solidFill>
          </a:ln>
        </p:spPr>
      </p:pic>
      <p:pic>
        <p:nvPicPr>
          <p:cNvPr id="33796" name="Picture 4" descr="fire_moss"/>
          <p:cNvPicPr>
            <a:picLocks noChangeAspect="1" noChangeArrowheads="1"/>
          </p:cNvPicPr>
          <p:nvPr>
            <p:ph sz="quarter" idx="3"/>
          </p:nvPr>
        </p:nvPicPr>
        <p:blipFill>
          <a:blip r:embed="rId4" cstate="print"/>
          <a:srcRect/>
          <a:stretch>
            <a:fillRect/>
          </a:stretch>
        </p:blipFill>
        <p:spPr>
          <a:xfrm>
            <a:off x="7002463" y="4059238"/>
            <a:ext cx="2141537" cy="2189162"/>
          </a:xfrm>
          <a:noFill/>
          <a:ln w="28575">
            <a:solidFill>
              <a:schemeClr val="tx1"/>
            </a:solidFill>
          </a:ln>
        </p:spPr>
      </p:pic>
      <p:sp>
        <p:nvSpPr>
          <p:cNvPr id="33797" name="Text Box 5"/>
          <p:cNvSpPr txBox="1">
            <a:spLocks noChangeArrowheads="1"/>
          </p:cNvSpPr>
          <p:nvPr/>
        </p:nvSpPr>
        <p:spPr bwMode="auto">
          <a:xfrm>
            <a:off x="2667000" y="4648200"/>
            <a:ext cx="3429000" cy="579438"/>
          </a:xfrm>
          <a:prstGeom prst="rect">
            <a:avLst/>
          </a:prstGeom>
          <a:noFill/>
          <a:ln w="9525">
            <a:noFill/>
            <a:miter lim="800000"/>
            <a:headEnd/>
            <a:tailEnd/>
          </a:ln>
        </p:spPr>
        <p:txBody>
          <a:bodyPr>
            <a:spAutoFit/>
          </a:bodyPr>
          <a:lstStyle/>
          <a:p>
            <a:pPr eaLnBrk="0" hangingPunct="0">
              <a:spcBef>
                <a:spcPct val="50000"/>
              </a:spcBef>
            </a:pPr>
            <a:r>
              <a:rPr lang="en-US" sz="3200" b="1" u="sng">
                <a:latin typeface="Trebuchet MS" pitchFamily="34" charset="0"/>
              </a:rPr>
              <a:t>Lichens</a:t>
            </a:r>
          </a:p>
        </p:txBody>
      </p:sp>
      <p:sp>
        <p:nvSpPr>
          <p:cNvPr id="33798" name="Line 6"/>
          <p:cNvSpPr>
            <a:spLocks noChangeShapeType="1"/>
          </p:cNvSpPr>
          <p:nvPr/>
        </p:nvSpPr>
        <p:spPr bwMode="auto">
          <a:xfrm flipH="1" flipV="1">
            <a:off x="1752600" y="4800600"/>
            <a:ext cx="914400" cy="152400"/>
          </a:xfrm>
          <a:prstGeom prst="line">
            <a:avLst/>
          </a:prstGeom>
          <a:noFill/>
          <a:ln w="76200">
            <a:solidFill>
              <a:srgbClr val="FF9900"/>
            </a:solidFill>
            <a:round/>
            <a:headEnd/>
            <a:tailEnd type="triangle" w="med" len="med"/>
          </a:ln>
        </p:spPr>
        <p:txBody>
          <a:bodyPr/>
          <a:lstStyle/>
          <a:p>
            <a:endParaRPr lang="en-US"/>
          </a:p>
        </p:txBody>
      </p:sp>
      <p:sp>
        <p:nvSpPr>
          <p:cNvPr id="33799" name="Line 7"/>
          <p:cNvSpPr>
            <a:spLocks noChangeShapeType="1"/>
          </p:cNvSpPr>
          <p:nvPr/>
        </p:nvSpPr>
        <p:spPr bwMode="auto">
          <a:xfrm flipH="1">
            <a:off x="6019800" y="5029200"/>
            <a:ext cx="381000" cy="838200"/>
          </a:xfrm>
          <a:prstGeom prst="line">
            <a:avLst/>
          </a:prstGeom>
          <a:noFill/>
          <a:ln w="76200">
            <a:solidFill>
              <a:srgbClr val="FF9900"/>
            </a:solidFill>
            <a:round/>
            <a:headEnd/>
            <a:tailEnd type="triangle" w="med" len="med"/>
          </a:ln>
        </p:spPr>
        <p:txBody>
          <a:bodyPr/>
          <a:lstStyle/>
          <a:p>
            <a:endParaRPr lang="en-US"/>
          </a:p>
        </p:txBody>
      </p:sp>
      <p:sp>
        <p:nvSpPr>
          <p:cNvPr id="33800" name="Line 8"/>
          <p:cNvSpPr>
            <a:spLocks noChangeShapeType="1"/>
          </p:cNvSpPr>
          <p:nvPr/>
        </p:nvSpPr>
        <p:spPr bwMode="auto">
          <a:xfrm>
            <a:off x="6324600" y="5029200"/>
            <a:ext cx="609600" cy="0"/>
          </a:xfrm>
          <a:prstGeom prst="line">
            <a:avLst/>
          </a:prstGeom>
          <a:noFill/>
          <a:ln w="76200">
            <a:solidFill>
              <a:srgbClr val="FF9900"/>
            </a:solidFill>
            <a:round/>
            <a:headEnd/>
            <a:tailEnd type="triangle" w="med" len="med"/>
          </a:ln>
        </p:spPr>
        <p:txBody>
          <a:bodyPr/>
          <a:lstStyle/>
          <a:p>
            <a:endParaRPr lang="en-US"/>
          </a:p>
        </p:txBody>
      </p:sp>
      <p:pic>
        <p:nvPicPr>
          <p:cNvPr id="33801" name="Picture 9" descr="ribbed_bog_moss_fruit"/>
          <p:cNvPicPr>
            <a:picLocks noChangeAspect="1" noChangeArrowheads="1"/>
          </p:cNvPicPr>
          <p:nvPr>
            <p:ph sz="quarter" idx="4"/>
          </p:nvPr>
        </p:nvPicPr>
        <p:blipFill>
          <a:blip r:embed="rId5" cstate="print"/>
          <a:srcRect/>
          <a:stretch>
            <a:fillRect/>
          </a:stretch>
        </p:blipFill>
        <p:spPr>
          <a:xfrm>
            <a:off x="7315200" y="5715000"/>
            <a:ext cx="1828800" cy="1390650"/>
          </a:xfrm>
          <a:noFill/>
          <a:ln w="38100">
            <a:solidFill>
              <a:schemeClr val="tx1"/>
            </a:solidFill>
          </a:ln>
        </p:spPr>
      </p:pic>
      <p:pic>
        <p:nvPicPr>
          <p:cNvPr id="33802" name="Picture 10" descr="Yellow-green lichen, Copyright 2003 Andy Fyon"/>
          <p:cNvPicPr>
            <a:picLocks noChangeAspect="1" noChangeArrowheads="1"/>
          </p:cNvPicPr>
          <p:nvPr/>
        </p:nvPicPr>
        <p:blipFill>
          <a:blip r:embed="rId6" cstate="print"/>
          <a:srcRect/>
          <a:stretch>
            <a:fillRect/>
          </a:stretch>
        </p:blipFill>
        <p:spPr bwMode="auto">
          <a:xfrm>
            <a:off x="1219200" y="5262563"/>
            <a:ext cx="2209800" cy="1595437"/>
          </a:xfrm>
          <a:prstGeom prst="rect">
            <a:avLst/>
          </a:prstGeom>
          <a:noFill/>
          <a:ln w="38100">
            <a:solidFill>
              <a:schemeClr val="tx1"/>
            </a:solidFill>
            <a:miter lim="800000"/>
            <a:headEnd/>
            <a:tailEnd/>
          </a:ln>
        </p:spPr>
      </p:pic>
      <p:sp>
        <p:nvSpPr>
          <p:cNvPr id="33803" name="Line 11"/>
          <p:cNvSpPr>
            <a:spLocks noChangeShapeType="1"/>
          </p:cNvSpPr>
          <p:nvPr/>
        </p:nvSpPr>
        <p:spPr bwMode="auto">
          <a:xfrm flipH="1">
            <a:off x="2590800" y="4953000"/>
            <a:ext cx="152400" cy="609600"/>
          </a:xfrm>
          <a:prstGeom prst="line">
            <a:avLst/>
          </a:prstGeom>
          <a:noFill/>
          <a:ln w="76200">
            <a:solidFill>
              <a:srgbClr val="FF9900"/>
            </a:solidFill>
            <a:round/>
            <a:headEnd/>
            <a:tailEnd type="triangle" w="med" len="med"/>
          </a:ln>
        </p:spPr>
        <p:txBody>
          <a:bodyPr/>
          <a:lstStyle/>
          <a:p>
            <a:endParaRPr lang="en-US"/>
          </a:p>
        </p:txBody>
      </p:sp>
      <p:sp>
        <p:nvSpPr>
          <p:cNvPr id="33804" name="Text Box 12"/>
          <p:cNvSpPr txBox="1">
            <a:spLocks noChangeArrowheads="1"/>
          </p:cNvSpPr>
          <p:nvPr/>
        </p:nvSpPr>
        <p:spPr bwMode="auto">
          <a:xfrm>
            <a:off x="5257800" y="4572000"/>
            <a:ext cx="2514600" cy="579438"/>
          </a:xfrm>
          <a:prstGeom prst="rect">
            <a:avLst/>
          </a:prstGeom>
          <a:noFill/>
          <a:ln w="9525">
            <a:noFill/>
            <a:miter lim="800000"/>
            <a:headEnd/>
            <a:tailEnd/>
          </a:ln>
        </p:spPr>
        <p:txBody>
          <a:bodyPr>
            <a:spAutoFit/>
          </a:bodyPr>
          <a:lstStyle/>
          <a:p>
            <a:pPr eaLnBrk="0" hangingPunct="0">
              <a:spcBef>
                <a:spcPct val="50000"/>
              </a:spcBef>
            </a:pPr>
            <a:r>
              <a:rPr lang="en-US" sz="3200" b="1" u="sng">
                <a:latin typeface="Trebuchet MS" pitchFamily="34" charset="0"/>
              </a:rPr>
              <a:t>Moss</a:t>
            </a:r>
          </a:p>
        </p:txBody>
      </p:sp>
      <p:sp>
        <p:nvSpPr>
          <p:cNvPr id="33805" name="Line 13"/>
          <p:cNvSpPr>
            <a:spLocks noChangeShapeType="1"/>
          </p:cNvSpPr>
          <p:nvPr/>
        </p:nvSpPr>
        <p:spPr bwMode="auto">
          <a:xfrm>
            <a:off x="6324600" y="5029200"/>
            <a:ext cx="1295400" cy="990600"/>
          </a:xfrm>
          <a:prstGeom prst="line">
            <a:avLst/>
          </a:prstGeom>
          <a:noFill/>
          <a:ln w="76200">
            <a:solidFill>
              <a:srgbClr val="FF9900"/>
            </a:solidFill>
            <a:round/>
            <a:headEnd/>
            <a:tailEnd type="triangle" w="med" len="med"/>
          </a:ln>
        </p:spPr>
        <p:txBody>
          <a:bodyPr/>
          <a:lstStyle/>
          <a:p>
            <a:endParaRPr lang="en-US"/>
          </a:p>
        </p:txBody>
      </p:sp>
      <p:pic>
        <p:nvPicPr>
          <p:cNvPr id="33806" name="Picture 14" descr="SERT"/>
          <p:cNvPicPr>
            <a:picLocks noChangeAspect="1" noChangeArrowheads="1"/>
          </p:cNvPicPr>
          <p:nvPr/>
        </p:nvPicPr>
        <p:blipFill>
          <a:blip r:embed="rId7" cstate="print"/>
          <a:srcRect/>
          <a:stretch>
            <a:fillRect/>
          </a:stretch>
        </p:blipFill>
        <p:spPr bwMode="auto">
          <a:xfrm>
            <a:off x="685800" y="990600"/>
            <a:ext cx="5486400" cy="2932113"/>
          </a:xfrm>
          <a:prstGeom prst="rect">
            <a:avLst/>
          </a:prstGeom>
          <a:noFill/>
          <a:ln w="12700">
            <a:solidFill>
              <a:srgbClr val="000000"/>
            </a:solidFill>
            <a:miter lim="800000"/>
            <a:headEnd/>
            <a:tailEnd/>
          </a:ln>
        </p:spPr>
      </p:pic>
      <p:sp>
        <p:nvSpPr>
          <p:cNvPr id="513039" name="Rectangle 15"/>
          <p:cNvSpPr>
            <a:spLocks noGrp="1" noChangeArrowheads="1"/>
          </p:cNvSpPr>
          <p:nvPr>
            <p:ph type="title" sz="quarter"/>
          </p:nvPr>
        </p:nvSpPr>
        <p:spPr>
          <a:xfrm>
            <a:off x="304800" y="76200"/>
            <a:ext cx="8305800" cy="1143000"/>
          </a:xfrm>
        </p:spPr>
        <p:txBody>
          <a:bodyPr>
            <a:normAutofit fontScale="90000"/>
          </a:bodyPr>
          <a:lstStyle/>
          <a:p>
            <a:pPr algn="l" eaLnBrk="1" hangingPunct="1">
              <a:lnSpc>
                <a:spcPct val="80000"/>
              </a:lnSpc>
              <a:defRPr/>
            </a:pPr>
            <a:r>
              <a:rPr lang="en-US" b="1" dirty="0" smtClean="0">
                <a:solidFill>
                  <a:srgbClr val="FF9900"/>
                </a:solidFill>
              </a:rPr>
              <a:t> </a:t>
            </a:r>
            <a:r>
              <a:rPr lang="en-US" sz="3200" b="1" dirty="0" smtClean="0">
                <a:solidFill>
                  <a:schemeClr val="tx1"/>
                </a:solidFill>
                <a:effectLst>
                  <a:outerShdw blurRad="38100" dist="38100" dir="2700000" algn="tl">
                    <a:srgbClr val="FFFFFF"/>
                  </a:outerShdw>
                </a:effectLst>
              </a:rPr>
              <a:t>History: </a:t>
            </a:r>
            <a:r>
              <a:rPr lang="en-US" sz="3200" b="1" dirty="0" err="1" smtClean="0">
                <a:solidFill>
                  <a:schemeClr val="tx1"/>
                </a:solidFill>
                <a:effectLst>
                  <a:outerShdw blurRad="38100" dist="38100" dir="2700000" algn="tl">
                    <a:srgbClr val="FFFFFF"/>
                  </a:outerShdw>
                </a:effectLst>
              </a:rPr>
              <a:t>Surtsey</a:t>
            </a:r>
            <a:r>
              <a:rPr lang="en-US" sz="3200" b="1" dirty="0" smtClean="0">
                <a:solidFill>
                  <a:schemeClr val="tx1"/>
                </a:solidFill>
                <a:effectLst>
                  <a:outerShdw blurRad="38100" dist="38100" dir="2700000" algn="tl">
                    <a:srgbClr val="FFFFFF"/>
                  </a:outerShdw>
                </a:effectLst>
              </a:rPr>
              <a:t>, Iceland:                                                      The Newest Place on Earth….</a:t>
            </a:r>
            <a:r>
              <a:rPr lang="en-US" sz="2800" b="1" dirty="0" smtClean="0">
                <a:solidFill>
                  <a:schemeClr val="tx1"/>
                </a:solidFill>
              </a:rPr>
              <a:t/>
            </a:r>
            <a:br>
              <a:rPr lang="en-US" sz="2800" b="1" dirty="0" smtClean="0">
                <a:solidFill>
                  <a:schemeClr val="tx1"/>
                </a:solidFill>
              </a:rPr>
            </a:br>
            <a:r>
              <a:rPr lang="en-US" sz="2800" b="1" dirty="0" smtClean="0">
                <a:solidFill>
                  <a:schemeClr val="tx1"/>
                </a:solidFill>
              </a:rPr>
              <a:t>     </a:t>
            </a:r>
            <a:r>
              <a:rPr lang="en-US" sz="3600" i="1" dirty="0" smtClean="0">
                <a:solidFill>
                  <a:srgbClr val="F8F8F8"/>
                </a:solidFill>
                <a:effectLst>
                  <a:outerShdw blurRad="38100" dist="38100" dir="2700000" algn="tl">
                    <a:srgbClr val="000000"/>
                  </a:outerShdw>
                </a:effectLst>
              </a:rPr>
              <a:t>Succession in real life</a:t>
            </a:r>
          </a:p>
        </p:txBody>
      </p:sp>
      <p:sp>
        <p:nvSpPr>
          <p:cNvPr id="33808" name="Rectangle 16"/>
          <p:cNvSpPr>
            <a:spLocks noChangeArrowheads="1"/>
          </p:cNvSpPr>
          <p:nvPr/>
        </p:nvSpPr>
        <p:spPr bwMode="auto">
          <a:xfrm>
            <a:off x="6248400" y="288925"/>
            <a:ext cx="2622550" cy="3270250"/>
          </a:xfrm>
          <a:prstGeom prst="rect">
            <a:avLst/>
          </a:prstGeom>
          <a:noFill/>
          <a:ln w="9525">
            <a:noFill/>
            <a:miter lim="800000"/>
            <a:headEnd/>
            <a:tailEnd/>
          </a:ln>
        </p:spPr>
        <p:txBody>
          <a:bodyPr anchor="ctr">
            <a:spAutoFit/>
          </a:bodyPr>
          <a:lstStyle/>
          <a:p>
            <a:pPr>
              <a:buFontTx/>
              <a:buChar char="•"/>
            </a:pPr>
            <a:r>
              <a:rPr lang="en-US" sz="1600"/>
              <a:t>Named after Surtur, the fire  possessing giant of Norse mythology who would set fire to the earth at the  Last Judgment.</a:t>
            </a:r>
          </a:p>
          <a:p>
            <a:pPr>
              <a:buFontTx/>
              <a:buChar char="•"/>
            </a:pPr>
            <a:r>
              <a:rPr lang="en-US" sz="1600"/>
              <a:t>First seen as an underwater eruption  by fisherman in 1963.</a:t>
            </a:r>
          </a:p>
          <a:p>
            <a:pPr>
              <a:buFontTx/>
              <a:buChar char="•"/>
            </a:pPr>
            <a:r>
              <a:rPr lang="en-US" sz="1600"/>
              <a:t>The lava flowed for 31/2 years</a:t>
            </a:r>
          </a:p>
          <a:p>
            <a:pPr>
              <a:buFontTx/>
              <a:buChar char="•"/>
            </a:pPr>
            <a:r>
              <a:rPr lang="en-US" sz="1600"/>
              <a:t>1</a:t>
            </a:r>
            <a:r>
              <a:rPr lang="en-US" sz="1600" baseline="30000"/>
              <a:t>st</a:t>
            </a:r>
            <a:r>
              <a:rPr lang="en-US" sz="1600"/>
              <a:t> organism was a fly.</a:t>
            </a:r>
          </a:p>
          <a:p>
            <a:pPr>
              <a:buFontTx/>
              <a:buChar char="•"/>
            </a:pPr>
            <a:r>
              <a:rPr lang="en-US" sz="1600"/>
              <a:t>1</a:t>
            </a:r>
            <a:r>
              <a:rPr lang="en-US" sz="1600" baseline="30000"/>
              <a:t>st</a:t>
            </a:r>
            <a:r>
              <a:rPr lang="en-US" sz="1600"/>
              <a:t> bird to lay eggs was a goose in 2002</a:t>
            </a:r>
          </a:p>
        </p:txBody>
      </p:sp>
      <p:pic>
        <p:nvPicPr>
          <p:cNvPr id="33809" name="Picture 17" descr="Surt1996"/>
          <p:cNvPicPr>
            <a:picLocks noChangeAspect="1" noChangeArrowheads="1"/>
          </p:cNvPicPr>
          <p:nvPr/>
        </p:nvPicPr>
        <p:blipFill>
          <a:blip r:embed="rId8" cstate="print"/>
          <a:srcRect/>
          <a:stretch>
            <a:fillRect/>
          </a:stretch>
        </p:blipFill>
        <p:spPr bwMode="auto">
          <a:xfrm>
            <a:off x="2057400" y="2362200"/>
            <a:ext cx="2833688" cy="1595438"/>
          </a:xfrm>
          <a:prstGeom prst="rect">
            <a:avLst/>
          </a:prstGeom>
          <a:noFill/>
          <a:ln w="19050">
            <a:solidFill>
              <a:srgbClr val="000000"/>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914400" y="-76200"/>
            <a:ext cx="7543800" cy="838200"/>
          </a:xfrm>
        </p:spPr>
        <p:txBody>
          <a:bodyPr/>
          <a:lstStyle/>
          <a:p>
            <a:pPr eaLnBrk="1" hangingPunct="1">
              <a:defRPr/>
            </a:pPr>
            <a:r>
              <a:rPr lang="en-US" sz="4800" b="1" i="1" u="sng" dirty="0" err="1" smtClean="0">
                <a:solidFill>
                  <a:srgbClr val="00B050"/>
                </a:solidFill>
                <a:effectLst>
                  <a:outerShdw blurRad="38100" dist="38100" dir="2700000" algn="tl">
                    <a:srgbClr val="FFFFFF"/>
                  </a:outerShdw>
                </a:effectLst>
              </a:rPr>
              <a:t>BioGeoChemical</a:t>
            </a:r>
            <a:r>
              <a:rPr lang="en-US" sz="4800" b="1" i="1" u="sng" dirty="0" smtClean="0">
                <a:solidFill>
                  <a:srgbClr val="00B050"/>
                </a:solidFill>
                <a:effectLst>
                  <a:outerShdw blurRad="38100" dist="38100" dir="2700000" algn="tl">
                    <a:srgbClr val="FFFFFF"/>
                  </a:outerShdw>
                </a:effectLst>
              </a:rPr>
              <a:t> Cycles</a:t>
            </a:r>
          </a:p>
        </p:txBody>
      </p:sp>
      <p:sp>
        <p:nvSpPr>
          <p:cNvPr id="210948" name="Rectangle 4"/>
          <p:cNvSpPr>
            <a:spLocks noChangeArrowheads="1"/>
          </p:cNvSpPr>
          <p:nvPr/>
        </p:nvSpPr>
        <p:spPr bwMode="auto">
          <a:xfrm>
            <a:off x="0" y="687388"/>
            <a:ext cx="9144000" cy="6437312"/>
          </a:xfrm>
          <a:prstGeom prst="rect">
            <a:avLst/>
          </a:prstGeom>
          <a:noFill/>
          <a:ln w="9525">
            <a:noFill/>
            <a:miter lim="800000"/>
            <a:headEnd/>
            <a:tailEnd/>
          </a:ln>
          <a:effectLst/>
        </p:spPr>
        <p:txBody>
          <a:bodyPr tIns="17457" bIns="17457" anchor="ctr">
            <a:spAutoFit/>
          </a:bodyPr>
          <a:lstStyle/>
          <a:p>
            <a:pPr algn="ctr">
              <a:buFontTx/>
              <a:buChar char="•"/>
              <a:defRPr/>
            </a:pPr>
            <a:r>
              <a:rPr lang="en-US" sz="3200" b="1" u="sng" dirty="0">
                <a:effectLst>
                  <a:outerShdw blurRad="38100" dist="38100" dir="2700000" algn="tl">
                    <a:srgbClr val="FFFFFF"/>
                  </a:outerShdw>
                </a:effectLst>
                <a:cs typeface="Arial" pitchFamily="34" charset="0"/>
              </a:rPr>
              <a:t>BIO</a:t>
            </a:r>
            <a:r>
              <a:rPr lang="en-US" sz="2400" b="1" dirty="0">
                <a:cs typeface="Arial" pitchFamily="34" charset="0"/>
              </a:rPr>
              <a:t>:</a:t>
            </a:r>
            <a:r>
              <a:rPr lang="en-US" sz="2400" dirty="0">
                <a:cs typeface="Arial" pitchFamily="34" charset="0"/>
              </a:rPr>
              <a:t> </a:t>
            </a:r>
            <a:r>
              <a:rPr lang="en-US" sz="2400" b="1" i="1" dirty="0">
                <a:cs typeface="Arial" pitchFamily="34" charset="0"/>
              </a:rPr>
              <a:t>Biology. Life. Living things</a:t>
            </a:r>
            <a:r>
              <a:rPr lang="en-US" sz="2400" dirty="0">
                <a:cs typeface="Arial" pitchFamily="34" charset="0"/>
              </a:rPr>
              <a:t>.</a:t>
            </a:r>
            <a:r>
              <a:rPr lang="en-US" dirty="0">
                <a:cs typeface="Arial" pitchFamily="34" charset="0"/>
              </a:rPr>
              <a:t> </a:t>
            </a:r>
          </a:p>
          <a:p>
            <a:pPr>
              <a:buFontTx/>
              <a:buChar char="•"/>
              <a:defRPr/>
            </a:pPr>
            <a:r>
              <a:rPr lang="en-US" dirty="0">
                <a:cs typeface="Arial" pitchFamily="34" charset="0"/>
              </a:rPr>
              <a:t>Bio = Life; These </a:t>
            </a:r>
            <a:r>
              <a:rPr lang="en-US" dirty="0">
                <a:cs typeface="Arial" pitchFamily="34" charset="0"/>
              </a:rPr>
              <a:t>cycles all play a role in the lives of living things. The cycles might limit the organisms of Earth or they might happen along side, changing the environment. </a:t>
            </a:r>
          </a:p>
          <a:p>
            <a:pPr>
              <a:buFontTx/>
              <a:buChar char="•"/>
              <a:defRPr/>
            </a:pPr>
            <a:endParaRPr lang="en-US" sz="1000" dirty="0">
              <a:cs typeface="Arial" pitchFamily="34" charset="0"/>
            </a:endParaRPr>
          </a:p>
          <a:p>
            <a:pPr algn="ctr">
              <a:buFontTx/>
              <a:buChar char="•"/>
              <a:defRPr/>
            </a:pPr>
            <a:r>
              <a:rPr lang="en-US" sz="3200" b="1" u="sng" dirty="0">
                <a:effectLst>
                  <a:outerShdw blurRad="38100" dist="38100" dir="2700000" algn="tl">
                    <a:srgbClr val="FFFFFF"/>
                  </a:outerShdw>
                </a:effectLst>
                <a:cs typeface="Arial" pitchFamily="34" charset="0"/>
              </a:rPr>
              <a:t>GEO</a:t>
            </a:r>
            <a:r>
              <a:rPr lang="en-US" sz="2400" b="1" dirty="0">
                <a:cs typeface="Arial" pitchFamily="34" charset="0"/>
              </a:rPr>
              <a:t>:</a:t>
            </a:r>
            <a:r>
              <a:rPr lang="en-US" sz="2400" dirty="0">
                <a:cs typeface="Arial" pitchFamily="34" charset="0"/>
              </a:rPr>
              <a:t> </a:t>
            </a:r>
            <a:r>
              <a:rPr lang="en-US" sz="2400" b="1" i="1" dirty="0">
                <a:cs typeface="Arial" pitchFamily="34" charset="0"/>
              </a:rPr>
              <a:t>Earth. Rocks. Land</a:t>
            </a:r>
            <a:r>
              <a:rPr lang="en-US" sz="2400" dirty="0">
                <a:cs typeface="Arial" pitchFamily="34" charset="0"/>
              </a:rPr>
              <a:t>. </a:t>
            </a:r>
          </a:p>
          <a:p>
            <a:pPr>
              <a:buFontTx/>
              <a:buChar char="•"/>
              <a:defRPr/>
            </a:pPr>
            <a:r>
              <a:rPr lang="en-US" dirty="0">
                <a:cs typeface="Arial" pitchFamily="34" charset="0"/>
              </a:rPr>
              <a:t>This refers to the non-living processes at work. Oxygen cycles through many systems. It's in you and plants for the 'bio' part of the cycle. Oxygen might also wind up in rocks… </a:t>
            </a:r>
            <a:r>
              <a:rPr lang="en-US" dirty="0">
                <a:cs typeface="Arial" pitchFamily="34" charset="0"/>
              </a:rPr>
              <a:t>which is the </a:t>
            </a:r>
            <a:r>
              <a:rPr lang="en-US" dirty="0">
                <a:cs typeface="Arial" pitchFamily="34" charset="0"/>
              </a:rPr>
              <a:t>'geo' part of its cycle.</a:t>
            </a:r>
          </a:p>
          <a:p>
            <a:pPr>
              <a:buFontTx/>
              <a:buChar char="•"/>
              <a:defRPr/>
            </a:pPr>
            <a:endParaRPr lang="en-US" sz="1000" dirty="0">
              <a:cs typeface="Arial" pitchFamily="34" charset="0"/>
            </a:endParaRPr>
          </a:p>
          <a:p>
            <a:pPr algn="ctr">
              <a:buFontTx/>
              <a:buChar char="•"/>
              <a:defRPr/>
            </a:pPr>
            <a:r>
              <a:rPr lang="en-US" sz="3200" b="1" u="sng" dirty="0">
                <a:effectLst>
                  <a:outerShdw blurRad="38100" dist="38100" dir="2700000" algn="tl">
                    <a:srgbClr val="FFFFFF"/>
                  </a:outerShdw>
                </a:effectLst>
                <a:cs typeface="Arial" pitchFamily="34" charset="0"/>
              </a:rPr>
              <a:t>CHEMICAL</a:t>
            </a:r>
            <a:r>
              <a:rPr lang="en-US" sz="2400" b="1" dirty="0">
                <a:cs typeface="Arial" pitchFamily="34" charset="0"/>
              </a:rPr>
              <a:t>:</a:t>
            </a:r>
            <a:r>
              <a:rPr lang="en-US" sz="2400" dirty="0">
                <a:cs typeface="Arial" pitchFamily="34" charset="0"/>
              </a:rPr>
              <a:t> </a:t>
            </a:r>
            <a:r>
              <a:rPr lang="en-US" sz="2400" b="1" i="1" dirty="0">
                <a:cs typeface="Arial" pitchFamily="34" charset="0"/>
              </a:rPr>
              <a:t>Molecules. Reactions. Atoms</a:t>
            </a:r>
            <a:r>
              <a:rPr lang="en-US" sz="2400" i="1" dirty="0">
                <a:cs typeface="Arial" pitchFamily="34" charset="0"/>
              </a:rPr>
              <a:t>.</a:t>
            </a:r>
            <a:r>
              <a:rPr lang="en-US" i="1" dirty="0">
                <a:cs typeface="Arial" pitchFamily="34" charset="0"/>
              </a:rPr>
              <a:t> </a:t>
            </a:r>
          </a:p>
          <a:p>
            <a:pPr>
              <a:buFontTx/>
              <a:buChar char="•"/>
              <a:defRPr/>
            </a:pPr>
            <a:r>
              <a:rPr lang="en-US" dirty="0">
                <a:cs typeface="Arial" pitchFamily="34" charset="0"/>
              </a:rPr>
              <a:t>All cycles include these small pathways. Complete </a:t>
            </a:r>
            <a:r>
              <a:rPr lang="en-US" dirty="0">
                <a:cs typeface="Arial" pitchFamily="34" charset="0"/>
              </a:rPr>
              <a:t>molecules are not always passed from one point to the next. Sometimes chemical reactions take place that changes the molecules and locations of the atoms. </a:t>
            </a:r>
          </a:p>
          <a:p>
            <a:pPr>
              <a:buFontTx/>
              <a:buChar char="•"/>
              <a:defRPr/>
            </a:pPr>
            <a:endParaRPr lang="en-US" sz="1000" dirty="0">
              <a:cs typeface="Arial" pitchFamily="34" charset="0"/>
            </a:endParaRPr>
          </a:p>
          <a:p>
            <a:pPr algn="ctr">
              <a:buFontTx/>
              <a:buChar char="•"/>
              <a:defRPr/>
            </a:pPr>
            <a:r>
              <a:rPr lang="en-US" sz="4800" b="1" u="sng" dirty="0">
                <a:solidFill>
                  <a:srgbClr val="00B050"/>
                </a:solidFill>
                <a:effectLst>
                  <a:outerShdw blurRad="38100" dist="38100" dir="2700000" algn="tl">
                    <a:srgbClr val="FFFFFF"/>
                  </a:outerShdw>
                </a:effectLst>
                <a:latin typeface="Freestyle Script" pitchFamily="66" charset="0"/>
                <a:cs typeface="Arial" pitchFamily="34" charset="0"/>
              </a:rPr>
              <a:t>To sum it up</a:t>
            </a:r>
            <a:r>
              <a:rPr lang="en-US" sz="4800" dirty="0">
                <a:solidFill>
                  <a:srgbClr val="00B050"/>
                </a:solidFill>
                <a:latin typeface="Freestyle Script" pitchFamily="66" charset="0"/>
                <a:cs typeface="Arial" pitchFamily="34" charset="0"/>
              </a:rPr>
              <a:t>, </a:t>
            </a:r>
          </a:p>
          <a:p>
            <a:pPr algn="ctr">
              <a:buFontTx/>
              <a:buChar char="•"/>
              <a:defRPr/>
            </a:pPr>
            <a:r>
              <a:rPr lang="en-US" sz="2000" b="1" i="1" dirty="0">
                <a:cs typeface="Arial" pitchFamily="34" charset="0"/>
              </a:rPr>
              <a:t>T</a:t>
            </a:r>
            <a:r>
              <a:rPr lang="en-US" sz="2000" b="1" i="1" dirty="0">
                <a:cs typeface="Arial" pitchFamily="34" charset="0"/>
              </a:rPr>
              <a:t>hese </a:t>
            </a:r>
            <a:r>
              <a:rPr lang="en-US" sz="2000" b="1" i="1" dirty="0">
                <a:cs typeface="Arial" pitchFamily="34" charset="0"/>
              </a:rPr>
              <a:t>pathways are all made of different biological, geological, &amp; chemical processes that help make the world go 'round (cycle matter &amp; energy) </a:t>
            </a:r>
            <a:r>
              <a:rPr lang="en-US" sz="2000" b="1" i="1" dirty="0">
                <a:cs typeface="Arial" pitchFamily="34" charset="0"/>
              </a:rPr>
              <a:t>&amp; life </a:t>
            </a:r>
            <a:r>
              <a:rPr lang="en-US" sz="2000" b="1" i="1" dirty="0">
                <a:cs typeface="Arial" pitchFamily="34" charset="0"/>
              </a:rPr>
              <a:t>exist on </a:t>
            </a:r>
            <a:r>
              <a:rPr lang="en-US" sz="2000" b="1" i="1" dirty="0">
                <a:cs typeface="Arial" pitchFamily="34" charset="0"/>
              </a:rPr>
              <a:t>Earth…. EXAMPLES:  Water Cycle, Carbon Cycle, Nitrogen Cycle</a:t>
            </a:r>
            <a:r>
              <a:rPr lang="en-US" dirty="0">
                <a:cs typeface="Arial" pitchFamily="34" charset="0"/>
              </a:rPr>
              <a:t/>
            </a:r>
            <a:br>
              <a:rPr lang="en-US" dirty="0">
                <a:cs typeface="Arial" pitchFamily="34" charset="0"/>
              </a:rPr>
            </a:br>
            <a:endParaRPr lang="en-US" dirty="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57200" y="228600"/>
            <a:ext cx="8229600" cy="1143000"/>
          </a:xfrm>
        </p:spPr>
        <p:txBody>
          <a:bodyPr>
            <a:normAutofit fontScale="90000"/>
          </a:bodyPr>
          <a:lstStyle/>
          <a:p>
            <a:pPr eaLnBrk="1" hangingPunct="1">
              <a:lnSpc>
                <a:spcPct val="80000"/>
              </a:lnSpc>
              <a:defRPr/>
            </a:pPr>
            <a:r>
              <a:rPr lang="en-US" b="1" dirty="0" smtClean="0">
                <a:effectLst>
                  <a:outerShdw blurRad="38100" dist="38100" dir="2700000" algn="tl">
                    <a:srgbClr val="FFFFFF"/>
                  </a:outerShdw>
                </a:effectLst>
              </a:rPr>
              <a:t>Continue working on </a:t>
            </a:r>
            <a:br>
              <a:rPr lang="en-US" b="1" dirty="0" smtClean="0">
                <a:effectLst>
                  <a:outerShdw blurRad="38100" dist="38100" dir="2700000" algn="tl">
                    <a:srgbClr val="FFFFFF"/>
                  </a:outerShdw>
                </a:effectLst>
              </a:rPr>
            </a:br>
            <a:r>
              <a:rPr lang="en-US" sz="7200" b="1" dirty="0" smtClean="0">
                <a:solidFill>
                  <a:srgbClr val="FFFF00"/>
                </a:solidFill>
                <a:effectLst>
                  <a:outerShdw blurRad="38100" dist="38100" dir="2700000" algn="tl">
                    <a:srgbClr val="000000"/>
                  </a:outerShdw>
                </a:effectLst>
                <a:latin typeface="Bradley Hand ITC" pitchFamily="66" charset="0"/>
              </a:rPr>
              <a:t>Ecosystems</a:t>
            </a:r>
          </a:p>
        </p:txBody>
      </p:sp>
      <p:sp>
        <p:nvSpPr>
          <p:cNvPr id="631811" name="Rectangle 3"/>
          <p:cNvSpPr>
            <a:spLocks noGrp="1" noChangeArrowheads="1"/>
          </p:cNvSpPr>
          <p:nvPr>
            <p:ph type="body" idx="1"/>
          </p:nvPr>
        </p:nvSpPr>
        <p:spPr>
          <a:xfrm>
            <a:off x="0" y="1371600"/>
            <a:ext cx="9144000" cy="1295400"/>
          </a:xfrm>
        </p:spPr>
        <p:txBody>
          <a:bodyPr>
            <a:normAutofit lnSpcReduction="10000"/>
          </a:bodyPr>
          <a:lstStyle/>
          <a:p>
            <a:pPr marL="609600" indent="-609600" algn="ctr" eaLnBrk="1" hangingPunct="1">
              <a:lnSpc>
                <a:spcPct val="90000"/>
              </a:lnSpc>
              <a:buFontTx/>
              <a:buNone/>
              <a:defRPr/>
            </a:pPr>
            <a:r>
              <a:rPr lang="en-US" sz="4400" b="1" u="sng" dirty="0" err="1" smtClean="0">
                <a:effectLst>
                  <a:outerShdw blurRad="38100" dist="38100" dir="2700000" algn="tl">
                    <a:srgbClr val="FFFFFF"/>
                  </a:outerShdw>
                </a:effectLst>
              </a:rPr>
              <a:t>MiniPacket</a:t>
            </a:r>
            <a:r>
              <a:rPr lang="en-US" sz="4400" b="1" u="sng" dirty="0" smtClean="0">
                <a:effectLst>
                  <a:outerShdw blurRad="38100" dist="38100" dir="2700000" algn="tl">
                    <a:srgbClr val="FFFFFF"/>
                  </a:outerShdw>
                </a:effectLst>
              </a:rPr>
              <a:t> #1</a:t>
            </a:r>
          </a:p>
          <a:p>
            <a:pPr marL="609600" indent="-609600" algn="ctr" eaLnBrk="1" hangingPunct="1">
              <a:lnSpc>
                <a:spcPct val="90000"/>
              </a:lnSpc>
              <a:buFontTx/>
              <a:buNone/>
              <a:defRPr/>
            </a:pPr>
            <a:r>
              <a:rPr lang="en-US" sz="3600" dirty="0" smtClean="0"/>
              <a:t>Chapter 16, MANATEE Book</a:t>
            </a:r>
          </a:p>
          <a:p>
            <a:pPr marL="609600" indent="-609600" eaLnBrk="1" hangingPunct="1">
              <a:lnSpc>
                <a:spcPct val="90000"/>
              </a:lnSpc>
              <a:defRPr/>
            </a:pPr>
            <a:endParaRPr lang="en-US" dirty="0" smtClean="0"/>
          </a:p>
          <a:p>
            <a:pPr marL="609600" indent="-609600" eaLnBrk="1" hangingPunct="1">
              <a:lnSpc>
                <a:spcPct val="90000"/>
              </a:lnSpc>
              <a:defRPr/>
            </a:pPr>
            <a:endParaRPr lang="en-US" sz="2800" dirty="0" smtClean="0"/>
          </a:p>
        </p:txBody>
      </p:sp>
      <p:sp>
        <p:nvSpPr>
          <p:cNvPr id="4" name="Rectangle 2"/>
          <p:cNvSpPr txBox="1">
            <a:spLocks noChangeArrowheads="1"/>
          </p:cNvSpPr>
          <p:nvPr/>
        </p:nvSpPr>
        <p:spPr bwMode="auto">
          <a:xfrm>
            <a:off x="0" y="4419600"/>
            <a:ext cx="9144000" cy="1143000"/>
          </a:xfrm>
          <a:prstGeom prst="rect">
            <a:avLst/>
          </a:prstGeom>
          <a:noFill/>
          <a:ln w="9525">
            <a:noFill/>
            <a:miter lim="800000"/>
            <a:headEnd/>
            <a:tailEnd/>
          </a:ln>
        </p:spPr>
        <p:txBody>
          <a:bodyPr anchor="ctr"/>
          <a:lstStyle/>
          <a:p>
            <a:pPr algn="ctr">
              <a:lnSpc>
                <a:spcPct val="80000"/>
              </a:lnSpc>
              <a:defRPr/>
            </a:pPr>
            <a:r>
              <a:rPr lang="en-US" sz="4400" b="1" kern="0" dirty="0">
                <a:solidFill>
                  <a:schemeClr val="tx2"/>
                </a:solidFill>
                <a:effectLst>
                  <a:outerShdw blurRad="38100" dist="38100" dir="2700000" algn="tl">
                    <a:srgbClr val="FFFFFF"/>
                  </a:outerShdw>
                </a:effectLst>
                <a:latin typeface="+mj-lt"/>
                <a:ea typeface="+mj-ea"/>
                <a:cs typeface="+mj-cs"/>
              </a:rPr>
              <a:t>Begin working on </a:t>
            </a:r>
            <a:br>
              <a:rPr lang="en-US" sz="4400" b="1" kern="0" dirty="0">
                <a:solidFill>
                  <a:schemeClr val="tx2"/>
                </a:solidFill>
                <a:effectLst>
                  <a:outerShdw blurRad="38100" dist="38100" dir="2700000" algn="tl">
                    <a:srgbClr val="FFFFFF"/>
                  </a:outerShdw>
                </a:effectLst>
                <a:latin typeface="+mj-lt"/>
                <a:ea typeface="+mj-ea"/>
                <a:cs typeface="+mj-cs"/>
              </a:rPr>
            </a:br>
            <a:r>
              <a:rPr lang="en-US" sz="7200" b="1" kern="0" dirty="0">
                <a:solidFill>
                  <a:srgbClr val="FF66CC"/>
                </a:solidFill>
                <a:effectLst>
                  <a:outerShdw blurRad="38100" dist="38100" dir="2700000" algn="tl">
                    <a:srgbClr val="000000"/>
                  </a:outerShdw>
                </a:effectLst>
                <a:latin typeface="Bradley Hand ITC" pitchFamily="66" charset="0"/>
                <a:ea typeface="+mj-ea"/>
                <a:cs typeface="+mj-cs"/>
              </a:rPr>
              <a:t>Communities</a:t>
            </a:r>
            <a:r>
              <a:rPr lang="en-US" sz="7200" b="1" kern="0" dirty="0">
                <a:solidFill>
                  <a:srgbClr val="FF0000"/>
                </a:solidFill>
                <a:effectLst>
                  <a:outerShdw blurRad="38100" dist="38100" dir="2700000" algn="tl">
                    <a:srgbClr val="000000"/>
                  </a:outerShdw>
                </a:effectLst>
                <a:latin typeface="Bradley Hand ITC" pitchFamily="66" charset="0"/>
                <a:ea typeface="+mj-ea"/>
                <a:cs typeface="+mj-cs"/>
              </a:rPr>
              <a:t> </a:t>
            </a:r>
          </a:p>
        </p:txBody>
      </p:sp>
      <p:sp>
        <p:nvSpPr>
          <p:cNvPr id="5" name="Rectangle 3"/>
          <p:cNvSpPr txBox="1">
            <a:spLocks noChangeArrowheads="1"/>
          </p:cNvSpPr>
          <p:nvPr/>
        </p:nvSpPr>
        <p:spPr bwMode="auto">
          <a:xfrm>
            <a:off x="0" y="5562600"/>
            <a:ext cx="9144000" cy="1295400"/>
          </a:xfrm>
          <a:prstGeom prst="rect">
            <a:avLst/>
          </a:prstGeom>
          <a:noFill/>
          <a:ln w="9525">
            <a:noFill/>
            <a:miter lim="800000"/>
            <a:headEnd/>
            <a:tailEnd/>
          </a:ln>
        </p:spPr>
        <p:txBody>
          <a:bodyPr/>
          <a:lstStyle/>
          <a:p>
            <a:pPr marL="609600" indent="-609600" algn="ctr">
              <a:lnSpc>
                <a:spcPct val="90000"/>
              </a:lnSpc>
              <a:spcBef>
                <a:spcPct val="20000"/>
              </a:spcBef>
              <a:defRPr/>
            </a:pPr>
            <a:r>
              <a:rPr lang="en-US" sz="4400" b="1" u="sng" kern="0" dirty="0" err="1">
                <a:effectLst>
                  <a:outerShdw blurRad="38100" dist="38100" dir="2700000" algn="tl">
                    <a:srgbClr val="FFFFFF"/>
                  </a:outerShdw>
                </a:effectLst>
                <a:latin typeface="+mn-lt"/>
              </a:rPr>
              <a:t>MiniPacket</a:t>
            </a:r>
            <a:r>
              <a:rPr lang="en-US" sz="4400" b="1" u="sng" kern="0" dirty="0">
                <a:effectLst>
                  <a:outerShdw blurRad="38100" dist="38100" dir="2700000" algn="tl">
                    <a:srgbClr val="FFFFFF"/>
                  </a:outerShdw>
                </a:effectLst>
                <a:latin typeface="+mn-lt"/>
              </a:rPr>
              <a:t> #2</a:t>
            </a:r>
          </a:p>
          <a:p>
            <a:pPr marL="609600" indent="-609600" algn="ctr">
              <a:lnSpc>
                <a:spcPct val="90000"/>
              </a:lnSpc>
              <a:spcBef>
                <a:spcPct val="20000"/>
              </a:spcBef>
              <a:defRPr/>
            </a:pPr>
            <a:r>
              <a:rPr lang="en-US" sz="3600" kern="0" dirty="0">
                <a:latin typeface="+mn-lt"/>
              </a:rPr>
              <a:t>Chapter 17, MANATEE Book</a:t>
            </a:r>
          </a:p>
          <a:p>
            <a:pPr marL="609600" indent="-609600">
              <a:lnSpc>
                <a:spcPct val="90000"/>
              </a:lnSpc>
              <a:spcBef>
                <a:spcPct val="20000"/>
              </a:spcBef>
              <a:buFontTx/>
              <a:buChar char="•"/>
              <a:defRPr/>
            </a:pPr>
            <a:endParaRPr lang="en-US" sz="3200" kern="0" dirty="0">
              <a:latin typeface="+mn-lt"/>
            </a:endParaRPr>
          </a:p>
          <a:p>
            <a:pPr marL="609600" indent="-609600">
              <a:lnSpc>
                <a:spcPct val="90000"/>
              </a:lnSpc>
              <a:spcBef>
                <a:spcPct val="20000"/>
              </a:spcBef>
              <a:buFontTx/>
              <a:buChar char="•"/>
              <a:defRPr/>
            </a:pPr>
            <a:endParaRPr lang="en-US" sz="2800" kern="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905000" y="0"/>
            <a:ext cx="7239000" cy="6858000"/>
          </a:xfrm>
          <a:prstGeom prst="rect">
            <a:avLst/>
          </a:prstGeom>
          <a:solidFill>
            <a:srgbClr val="800000"/>
          </a:solidFill>
          <a:ln w="9525">
            <a:noFill/>
            <a:miter lim="800000"/>
            <a:headEnd/>
            <a:tailEnd/>
          </a:ln>
        </p:spPr>
        <p:txBody>
          <a:bodyPr wrap="none" anchor="ctr"/>
          <a:lstStyle/>
          <a:p>
            <a:endParaRPr lang="en-US"/>
          </a:p>
        </p:txBody>
      </p:sp>
      <p:sp>
        <p:nvSpPr>
          <p:cNvPr id="465923" name="Rectangle 2"/>
          <p:cNvSpPr>
            <a:spLocks noGrp="1" noChangeArrowheads="1"/>
          </p:cNvSpPr>
          <p:nvPr>
            <p:ph type="body" idx="4294967295"/>
          </p:nvPr>
        </p:nvSpPr>
        <p:spPr>
          <a:xfrm>
            <a:off x="-152400" y="2209800"/>
            <a:ext cx="1981200" cy="4648200"/>
          </a:xfrm>
        </p:spPr>
        <p:txBody>
          <a:bodyPr/>
          <a:lstStyle/>
          <a:p>
            <a:pPr eaLnBrk="1" hangingPunct="1">
              <a:buFontTx/>
              <a:buNone/>
              <a:defRPr/>
            </a:pPr>
            <a:endParaRPr lang="en-US" sz="1700" b="1" u="sng" smtClean="0"/>
          </a:p>
          <a:p>
            <a:pPr algn="r" eaLnBrk="1" hangingPunct="1">
              <a:buFontTx/>
              <a:buNone/>
              <a:defRPr/>
            </a:pPr>
            <a:r>
              <a:rPr lang="en-US" sz="3500" b="1" i="1" smtClean="0">
                <a:solidFill>
                  <a:schemeClr val="bg1"/>
                </a:solidFill>
                <a:effectLst>
                  <a:outerShdw blurRad="38100" dist="38100" dir="2700000" algn="tl">
                    <a:srgbClr val="808080"/>
                  </a:outerShdw>
                </a:effectLst>
                <a:latin typeface="Bradley Hand ITC" pitchFamily="66" charset="0"/>
              </a:rPr>
              <a:t>Write                       this                in                 your planner NOW</a:t>
            </a:r>
          </a:p>
        </p:txBody>
      </p:sp>
      <p:sp>
        <p:nvSpPr>
          <p:cNvPr id="36868" name="Text Box 5"/>
          <p:cNvSpPr txBox="1">
            <a:spLocks noChangeArrowheads="1"/>
          </p:cNvSpPr>
          <p:nvPr/>
        </p:nvSpPr>
        <p:spPr bwMode="auto">
          <a:xfrm>
            <a:off x="1981200" y="2025650"/>
            <a:ext cx="7010400" cy="2897188"/>
          </a:xfrm>
          <a:prstGeom prst="rect">
            <a:avLst/>
          </a:prstGeom>
          <a:noFill/>
          <a:ln w="9525">
            <a:noFill/>
            <a:miter lim="800000"/>
            <a:headEnd/>
            <a:tailEnd/>
          </a:ln>
        </p:spPr>
        <p:txBody>
          <a:bodyPr>
            <a:spAutoFit/>
          </a:bodyPr>
          <a:lstStyle/>
          <a:p>
            <a:pPr marL="342900" indent="-342900" eaLnBrk="0" hangingPunct="0">
              <a:spcBef>
                <a:spcPct val="50000"/>
              </a:spcBef>
              <a:buClr>
                <a:schemeClr val="bg1"/>
              </a:buClr>
              <a:buFont typeface="Wingdings" pitchFamily="2" charset="2"/>
              <a:buAutoNum type="arabicPeriod"/>
            </a:pPr>
            <a:r>
              <a:rPr lang="en-US" sz="3600" b="1">
                <a:sym typeface="Wingdings" pitchFamily="2" charset="2"/>
              </a:rPr>
              <a:t> </a:t>
            </a:r>
            <a:r>
              <a:rPr lang="en-US" sz="4000" b="1" u="sng">
                <a:solidFill>
                  <a:schemeClr val="bg1"/>
                </a:solidFill>
                <a:sym typeface="Wingdings" pitchFamily="2" charset="2"/>
              </a:rPr>
              <a:t>1st HW assignment…</a:t>
            </a:r>
          </a:p>
          <a:p>
            <a:pPr marL="800100" lvl="1" indent="-342900" eaLnBrk="0" hangingPunct="0">
              <a:spcBef>
                <a:spcPct val="50000"/>
              </a:spcBef>
              <a:buClr>
                <a:schemeClr val="bg1"/>
              </a:buClr>
              <a:buFont typeface="Wingdings" pitchFamily="2" charset="2"/>
              <a:buChar char="Ø"/>
            </a:pPr>
            <a:r>
              <a:rPr lang="en-US" sz="3600" b="1" i="1">
                <a:solidFill>
                  <a:schemeClr val="bg1"/>
                </a:solidFill>
                <a:sym typeface="Wingdings" pitchFamily="2" charset="2"/>
              </a:rPr>
              <a:t>STUDY YOUR MiniPackets! </a:t>
            </a:r>
          </a:p>
          <a:p>
            <a:pPr marL="342900" indent="-342900" eaLnBrk="0" hangingPunct="0">
              <a:spcBef>
                <a:spcPct val="50000"/>
              </a:spcBef>
              <a:buClr>
                <a:schemeClr val="bg1"/>
              </a:buClr>
              <a:buFont typeface="Wingdings" pitchFamily="2" charset="2"/>
              <a:buAutoNum type="arabicPeriod"/>
            </a:pPr>
            <a:endParaRPr lang="en-US" sz="6000" b="1" i="1">
              <a:solidFill>
                <a:schemeClr val="bg1"/>
              </a:solidFill>
              <a:sym typeface="Wingdings" pitchFamily="2" charset="2"/>
            </a:endParaRPr>
          </a:p>
        </p:txBody>
      </p:sp>
      <p:sp>
        <p:nvSpPr>
          <p:cNvPr id="465926" name="Text Box 6"/>
          <p:cNvSpPr txBox="1">
            <a:spLocks noChangeArrowheads="1"/>
          </p:cNvSpPr>
          <p:nvPr/>
        </p:nvSpPr>
        <p:spPr bwMode="auto">
          <a:xfrm>
            <a:off x="1981200" y="685800"/>
            <a:ext cx="6324600" cy="946150"/>
          </a:xfrm>
          <a:prstGeom prst="rect">
            <a:avLst/>
          </a:prstGeom>
          <a:noFill/>
          <a:ln w="9525">
            <a:noFill/>
            <a:miter lim="800000"/>
            <a:headEnd/>
            <a:tailEnd/>
          </a:ln>
          <a:effectLst/>
        </p:spPr>
        <p:txBody>
          <a:bodyPr>
            <a:spAutoFit/>
          </a:bodyPr>
          <a:lstStyle/>
          <a:p>
            <a:pPr eaLnBrk="0" hangingPunct="0">
              <a:spcBef>
                <a:spcPct val="50000"/>
              </a:spcBef>
              <a:defRPr/>
            </a:pPr>
            <a:r>
              <a:rPr lang="en-US" sz="5600" b="1" i="1" u="sng">
                <a:solidFill>
                  <a:schemeClr val="bg1"/>
                </a:solidFill>
                <a:effectLst>
                  <a:outerShdw blurRad="38100" dist="38100" dir="2700000" algn="tl">
                    <a:srgbClr val="808080"/>
                  </a:outerShdw>
                </a:effectLst>
              </a:rPr>
              <a:t>HOMEWORK:</a:t>
            </a:r>
          </a:p>
        </p:txBody>
      </p:sp>
      <p:pic>
        <p:nvPicPr>
          <p:cNvPr id="36870" name="Picture 6" descr="MCj04347330000[1]"/>
          <p:cNvPicPr>
            <a:picLocks noChangeAspect="1" noChangeArrowheads="1"/>
          </p:cNvPicPr>
          <p:nvPr/>
        </p:nvPicPr>
        <p:blipFill>
          <a:blip r:embed="rId3" cstate="print"/>
          <a:srcRect/>
          <a:stretch>
            <a:fillRect/>
          </a:stretch>
        </p:blipFill>
        <p:spPr bwMode="auto">
          <a:xfrm>
            <a:off x="8305800" y="6019800"/>
            <a:ext cx="838200" cy="838200"/>
          </a:xfrm>
          <a:prstGeom prst="rect">
            <a:avLst/>
          </a:prstGeom>
          <a:noFill/>
          <a:ln w="9525">
            <a:noFill/>
            <a:miter lim="800000"/>
            <a:headEnd/>
            <a:tailEnd/>
          </a:ln>
        </p:spPr>
      </p:pic>
      <p:pic>
        <p:nvPicPr>
          <p:cNvPr id="36871" name="Picture 7" descr="karma-police"/>
          <p:cNvPicPr>
            <a:picLocks noChangeAspect="1" noChangeArrowheads="1"/>
          </p:cNvPicPr>
          <p:nvPr/>
        </p:nvPicPr>
        <p:blipFill>
          <a:blip r:embed="rId4" cstate="print"/>
          <a:srcRect/>
          <a:stretch>
            <a:fillRect/>
          </a:stretch>
        </p:blipFill>
        <p:spPr bwMode="auto">
          <a:xfrm>
            <a:off x="0" y="0"/>
            <a:ext cx="1914525" cy="1981200"/>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2057400" cy="6858000"/>
          </a:xfrm>
          <a:prstGeom prst="rect">
            <a:avLst/>
          </a:prstGeom>
          <a:solidFill>
            <a:schemeClr val="hlink"/>
          </a:solidFill>
          <a:ln w="9525">
            <a:noFill/>
            <a:miter lim="800000"/>
            <a:headEnd/>
            <a:tailEnd/>
          </a:ln>
        </p:spPr>
        <p:txBody>
          <a:bodyPr wrap="none" anchor="ctr"/>
          <a:lstStyle/>
          <a:p>
            <a:pPr algn="ctr"/>
            <a:endParaRPr lang="en-US">
              <a:solidFill>
                <a:srgbClr val="FF9933"/>
              </a:solidFill>
            </a:endParaRPr>
          </a:p>
        </p:txBody>
      </p:sp>
      <p:sp>
        <p:nvSpPr>
          <p:cNvPr id="688131" name="Rectangle 5"/>
          <p:cNvSpPr>
            <a:spLocks noGrp="1" noChangeArrowheads="1"/>
          </p:cNvSpPr>
          <p:nvPr>
            <p:ph type="body" sz="half" idx="4294967295"/>
          </p:nvPr>
        </p:nvSpPr>
        <p:spPr>
          <a:xfrm>
            <a:off x="0" y="457200"/>
            <a:ext cx="2438400" cy="6248400"/>
          </a:xfrm>
        </p:spPr>
        <p:txBody>
          <a:bodyPr/>
          <a:lstStyle/>
          <a:p>
            <a:pPr eaLnBrk="1" hangingPunct="1">
              <a:lnSpc>
                <a:spcPct val="80000"/>
              </a:lnSpc>
              <a:buFontTx/>
              <a:buNone/>
              <a:defRPr/>
            </a:pPr>
            <a:r>
              <a:rPr lang="en-US" b="1" u="sng" dirty="0" smtClean="0">
                <a:solidFill>
                  <a:schemeClr val="bg1"/>
                </a:solidFill>
                <a:effectLst>
                  <a:outerShdw blurRad="38100" dist="38100" dir="2700000" algn="tl">
                    <a:srgbClr val="000000"/>
                  </a:outerShdw>
                </a:effectLst>
              </a:rPr>
              <a:t>TOPIC:</a:t>
            </a: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2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r>
              <a:rPr lang="en-US" sz="3000" b="1" u="sng" dirty="0" smtClean="0">
                <a:solidFill>
                  <a:schemeClr val="bg1"/>
                </a:solidFill>
                <a:effectLst>
                  <a:outerShdw blurRad="38100" dist="38100" dir="2700000" algn="tl">
                    <a:srgbClr val="000000"/>
                  </a:outerShdw>
                </a:effectLst>
              </a:rPr>
              <a:t>MY GOAL:</a:t>
            </a:r>
          </a:p>
          <a:p>
            <a:pPr eaLnBrk="1" hangingPunct="1">
              <a:lnSpc>
                <a:spcPct val="80000"/>
              </a:lnSpc>
              <a:buFontTx/>
              <a:buNone/>
              <a:defRPr/>
            </a:pP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8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endParaRPr lang="en-US" sz="1000" b="1" u="sng" dirty="0" smtClean="0">
              <a:solidFill>
                <a:schemeClr val="bg1"/>
              </a:solidFill>
              <a:effectLst>
                <a:outerShdw blurRad="38100" dist="38100" dir="2700000" algn="tl">
                  <a:srgbClr val="000000"/>
                </a:outerShdw>
              </a:effectLst>
            </a:endParaRPr>
          </a:p>
          <a:p>
            <a:pPr eaLnBrk="1" hangingPunct="1">
              <a:lnSpc>
                <a:spcPct val="80000"/>
              </a:lnSpc>
              <a:buFontTx/>
              <a:buNone/>
              <a:defRPr/>
            </a:pPr>
            <a:r>
              <a:rPr lang="en-US" b="1" u="sng" dirty="0" smtClean="0">
                <a:solidFill>
                  <a:schemeClr val="bg1"/>
                </a:solidFill>
                <a:effectLst>
                  <a:outerShdw blurRad="38100" dist="38100" dir="2700000" algn="tl">
                    <a:srgbClr val="000000"/>
                  </a:outerShdw>
                </a:effectLst>
              </a:rPr>
              <a:t>INTRO:</a:t>
            </a:r>
          </a:p>
        </p:txBody>
      </p:sp>
      <p:sp>
        <p:nvSpPr>
          <p:cNvPr id="688132" name="Text Box 7"/>
          <p:cNvSpPr txBox="1">
            <a:spLocks noChangeArrowheads="1"/>
          </p:cNvSpPr>
          <p:nvPr/>
        </p:nvSpPr>
        <p:spPr bwMode="auto">
          <a:xfrm>
            <a:off x="6324600" y="0"/>
            <a:ext cx="2819400" cy="876300"/>
          </a:xfrm>
          <a:prstGeom prst="rect">
            <a:avLst/>
          </a:prstGeom>
          <a:solidFill>
            <a:schemeClr val="hlink"/>
          </a:solidFill>
          <a:ln w="9525">
            <a:noFill/>
            <a:miter lim="800000"/>
            <a:headEnd/>
            <a:tailEnd/>
          </a:ln>
        </p:spPr>
        <p:txBody>
          <a:bodyPr>
            <a:spAutoFit/>
          </a:bodyPr>
          <a:lstStyle/>
          <a:p>
            <a:pPr algn="r" eaLnBrk="0" hangingPunct="0">
              <a:spcBef>
                <a:spcPct val="50000"/>
              </a:spcBef>
              <a:defRPr/>
            </a:pPr>
            <a:r>
              <a:rPr lang="en-US" sz="2200" b="1" dirty="0">
                <a:solidFill>
                  <a:schemeClr val="bg1"/>
                </a:solidFill>
                <a:effectLst>
                  <a:outerShdw blurRad="38100" dist="38100" dir="2700000" algn="tl">
                    <a:srgbClr val="000000"/>
                  </a:outerShdw>
                </a:effectLst>
                <a:latin typeface="Arial Black" pitchFamily="34" charset="0"/>
              </a:rPr>
              <a:t>WED                             May </a:t>
            </a:r>
            <a:r>
              <a:rPr lang="en-US" sz="2200" b="1" dirty="0">
                <a:solidFill>
                  <a:schemeClr val="bg1"/>
                </a:solidFill>
                <a:effectLst>
                  <a:outerShdw blurRad="38100" dist="38100" dir="2700000" algn="tl">
                    <a:srgbClr val="000000"/>
                  </a:outerShdw>
                </a:effectLst>
                <a:latin typeface="Arial Black" pitchFamily="34" charset="0"/>
              </a:rPr>
              <a:t>19, </a:t>
            </a:r>
            <a:r>
              <a:rPr lang="en-US" sz="2200" b="1" dirty="0">
                <a:solidFill>
                  <a:schemeClr val="bg1"/>
                </a:solidFill>
                <a:effectLst>
                  <a:outerShdw blurRad="38100" dist="38100" dir="2700000" algn="tl">
                    <a:srgbClr val="000000"/>
                  </a:outerShdw>
                </a:effectLst>
                <a:latin typeface="Arial Black" pitchFamily="34" charset="0"/>
              </a:rPr>
              <a:t>2009</a:t>
            </a:r>
            <a:endParaRPr lang="en-US" sz="700" b="1" dirty="0">
              <a:solidFill>
                <a:schemeClr val="bg1"/>
              </a:solidFill>
              <a:effectLst>
                <a:outerShdw blurRad="38100" dist="38100" dir="2700000" algn="tl">
                  <a:srgbClr val="000000"/>
                </a:outerShdw>
              </a:effectLst>
              <a:latin typeface="Arial Black" pitchFamily="34" charset="0"/>
            </a:endParaRPr>
          </a:p>
          <a:p>
            <a:pPr algn="r" eaLnBrk="0" hangingPunct="0">
              <a:spcBef>
                <a:spcPct val="50000"/>
              </a:spcBef>
              <a:defRPr/>
            </a:pPr>
            <a:endParaRPr lang="en-US" sz="500" b="1" dirty="0">
              <a:solidFill>
                <a:schemeClr val="bg1"/>
              </a:solidFill>
              <a:effectLst>
                <a:outerShdw blurRad="38100" dist="38100" dir="2700000" algn="tl">
                  <a:srgbClr val="000000"/>
                </a:outerShdw>
              </a:effectLst>
              <a:latin typeface="Arial Black" pitchFamily="34" charset="0"/>
            </a:endParaRPr>
          </a:p>
        </p:txBody>
      </p:sp>
      <p:sp>
        <p:nvSpPr>
          <p:cNvPr id="23557" name="Rectangle 6"/>
          <p:cNvSpPr>
            <a:spLocks noChangeArrowheads="1"/>
          </p:cNvSpPr>
          <p:nvPr/>
        </p:nvSpPr>
        <p:spPr bwMode="auto">
          <a:xfrm>
            <a:off x="2133600" y="4267200"/>
            <a:ext cx="7010400" cy="3810000"/>
          </a:xfrm>
          <a:prstGeom prst="rect">
            <a:avLst/>
          </a:prstGeom>
          <a:noFill/>
          <a:ln w="9525">
            <a:noFill/>
            <a:miter lim="800000"/>
            <a:headEnd/>
            <a:tailEnd/>
          </a:ln>
        </p:spPr>
        <p:txBody>
          <a:bodyPr/>
          <a:lstStyle/>
          <a:p>
            <a:pPr marL="533400" indent="-533400">
              <a:spcBef>
                <a:spcPct val="20000"/>
              </a:spcBef>
              <a:buFontTx/>
              <a:buAutoNum type="arabicPeriod"/>
            </a:pPr>
            <a:endParaRPr lang="en-US" sz="3600" b="1">
              <a:solidFill>
                <a:srgbClr val="CC0000"/>
              </a:solidFill>
            </a:endParaRPr>
          </a:p>
        </p:txBody>
      </p:sp>
      <p:sp>
        <p:nvSpPr>
          <p:cNvPr id="688134" name="Rectangle 5"/>
          <p:cNvSpPr>
            <a:spLocks noChangeArrowheads="1"/>
          </p:cNvSpPr>
          <p:nvPr/>
        </p:nvSpPr>
        <p:spPr bwMode="auto">
          <a:xfrm>
            <a:off x="2057400" y="1295400"/>
            <a:ext cx="7086600" cy="5410200"/>
          </a:xfrm>
          <a:prstGeom prst="rect">
            <a:avLst/>
          </a:prstGeom>
          <a:noFill/>
          <a:ln w="9525">
            <a:noFill/>
            <a:miter lim="800000"/>
            <a:headEnd/>
            <a:tailEnd/>
          </a:ln>
          <a:effectLst/>
        </p:spPr>
        <p:txBody>
          <a:bodyPr/>
          <a:lstStyle/>
          <a:p>
            <a:pPr marL="533400" indent="-533400">
              <a:lnSpc>
                <a:spcPct val="75000"/>
              </a:lnSpc>
              <a:defRPr/>
            </a:pPr>
            <a:r>
              <a:rPr lang="en-US" sz="3600" b="1" dirty="0"/>
              <a:t>I</a:t>
            </a:r>
            <a:r>
              <a:rPr lang="en-US" sz="4000" b="1" dirty="0"/>
              <a:t> will… </a:t>
            </a:r>
            <a:r>
              <a:rPr lang="en-US" sz="3800" b="1" dirty="0">
                <a:effectLst>
                  <a:outerShdw blurRad="38100" dist="38100" dir="2700000" algn="tl">
                    <a:srgbClr val="FFFFFF"/>
                  </a:outerShdw>
                </a:effectLst>
                <a:latin typeface="Bradley Hand ITC" pitchFamily="66" charset="0"/>
              </a:rPr>
              <a:t>understand the importance of Ecosystems</a:t>
            </a:r>
          </a:p>
        </p:txBody>
      </p:sp>
      <p:sp>
        <p:nvSpPr>
          <p:cNvPr id="23559" name="Text Box 7"/>
          <p:cNvSpPr txBox="1">
            <a:spLocks noChangeArrowheads="1"/>
          </p:cNvSpPr>
          <p:nvPr/>
        </p:nvSpPr>
        <p:spPr bwMode="auto">
          <a:xfrm>
            <a:off x="457200" y="4114800"/>
            <a:ext cx="914400" cy="366713"/>
          </a:xfrm>
          <a:prstGeom prst="rect">
            <a:avLst/>
          </a:prstGeom>
          <a:noFill/>
          <a:ln w="9525">
            <a:noFill/>
            <a:miter lim="800000"/>
            <a:headEnd/>
            <a:tailEnd/>
          </a:ln>
        </p:spPr>
        <p:txBody>
          <a:bodyPr>
            <a:spAutoFit/>
          </a:bodyPr>
          <a:lstStyle/>
          <a:p>
            <a:pPr>
              <a:spcBef>
                <a:spcPct val="50000"/>
              </a:spcBef>
            </a:pPr>
            <a:endParaRPr lang="en-US"/>
          </a:p>
        </p:txBody>
      </p:sp>
      <p:sp>
        <p:nvSpPr>
          <p:cNvPr id="688136" name="Rectangle 18"/>
          <p:cNvSpPr>
            <a:spLocks noChangeArrowheads="1"/>
          </p:cNvSpPr>
          <p:nvPr/>
        </p:nvSpPr>
        <p:spPr bwMode="auto">
          <a:xfrm>
            <a:off x="1981200" y="76200"/>
            <a:ext cx="5181600" cy="1295400"/>
          </a:xfrm>
          <a:prstGeom prst="rect">
            <a:avLst/>
          </a:prstGeom>
          <a:noFill/>
          <a:ln w="9525">
            <a:noFill/>
            <a:miter lim="800000"/>
            <a:headEnd/>
            <a:tailEnd/>
          </a:ln>
        </p:spPr>
        <p:txBody>
          <a:bodyPr anchor="ctr"/>
          <a:lstStyle/>
          <a:p>
            <a:pPr>
              <a:lnSpc>
                <a:spcPct val="70000"/>
              </a:lnSpc>
              <a:tabLst>
                <a:tab pos="1768475" algn="l"/>
              </a:tabLst>
              <a:defRPr/>
            </a:pPr>
            <a:r>
              <a:rPr lang="en-US" sz="3200" b="1">
                <a:effectLst>
                  <a:outerShdw blurRad="38100" dist="38100" dir="2700000" algn="tl">
                    <a:srgbClr val="FFFFFF"/>
                  </a:outerShdw>
                </a:effectLst>
                <a:latin typeface="Arial Black" pitchFamily="34" charset="0"/>
              </a:rPr>
              <a:t>UNIT 6 Ecology!</a:t>
            </a:r>
            <a:r>
              <a:rPr lang="en-US" sz="3600">
                <a:latin typeface="Arial Black" pitchFamily="34" charset="0"/>
              </a:rPr>
              <a:t> </a:t>
            </a:r>
            <a:endParaRPr lang="en-US" sz="3200" b="1">
              <a:latin typeface="Arial Black" pitchFamily="34" charset="0"/>
            </a:endParaRPr>
          </a:p>
        </p:txBody>
      </p:sp>
      <p:sp>
        <p:nvSpPr>
          <p:cNvPr id="23561" name="Line 9"/>
          <p:cNvSpPr>
            <a:spLocks noChangeShapeType="1"/>
          </p:cNvSpPr>
          <p:nvPr/>
        </p:nvSpPr>
        <p:spPr bwMode="auto">
          <a:xfrm>
            <a:off x="2057400" y="914400"/>
            <a:ext cx="7086600" cy="0"/>
          </a:xfrm>
          <a:prstGeom prst="line">
            <a:avLst/>
          </a:prstGeom>
          <a:noFill/>
          <a:ln w="19050">
            <a:solidFill>
              <a:schemeClr val="tx1"/>
            </a:solidFill>
            <a:round/>
            <a:headEnd/>
            <a:tailEnd/>
          </a:ln>
        </p:spPr>
        <p:txBody>
          <a:bodyPr/>
          <a:lstStyle/>
          <a:p>
            <a:endParaRPr lang="en-US"/>
          </a:p>
        </p:txBody>
      </p:sp>
      <p:sp>
        <p:nvSpPr>
          <p:cNvPr id="23562" name="Rectangle 10"/>
          <p:cNvSpPr>
            <a:spLocks noChangeArrowheads="1"/>
          </p:cNvSpPr>
          <p:nvPr/>
        </p:nvSpPr>
        <p:spPr bwMode="auto">
          <a:xfrm>
            <a:off x="1981200" y="2514600"/>
            <a:ext cx="6934200" cy="2209800"/>
          </a:xfrm>
          <a:prstGeom prst="rect">
            <a:avLst/>
          </a:prstGeom>
          <a:noFill/>
          <a:ln w="9525">
            <a:noFill/>
            <a:miter lim="800000"/>
            <a:headEnd/>
            <a:tailEnd/>
          </a:ln>
        </p:spPr>
        <p:txBody>
          <a:bodyPr/>
          <a:lstStyle/>
          <a:p>
            <a:pPr marL="609600" indent="-609600">
              <a:lnSpc>
                <a:spcPct val="80000"/>
              </a:lnSpc>
            </a:pPr>
            <a:endParaRPr lang="en-US" sz="2900"/>
          </a:p>
        </p:txBody>
      </p:sp>
      <p:sp>
        <p:nvSpPr>
          <p:cNvPr id="23563" name="Line 11"/>
          <p:cNvSpPr>
            <a:spLocks noChangeShapeType="1"/>
          </p:cNvSpPr>
          <p:nvPr/>
        </p:nvSpPr>
        <p:spPr bwMode="auto">
          <a:xfrm>
            <a:off x="2057400" y="0"/>
            <a:ext cx="0" cy="6858000"/>
          </a:xfrm>
          <a:prstGeom prst="line">
            <a:avLst/>
          </a:prstGeom>
          <a:noFill/>
          <a:ln w="9525">
            <a:solidFill>
              <a:schemeClr val="tx1"/>
            </a:solidFill>
            <a:round/>
            <a:headEnd/>
            <a:tailEnd/>
          </a:ln>
        </p:spPr>
        <p:txBody>
          <a:bodyPr/>
          <a:lstStyle/>
          <a:p>
            <a:endParaRPr lang="en-US"/>
          </a:p>
        </p:txBody>
      </p:sp>
      <p:sp>
        <p:nvSpPr>
          <p:cNvPr id="23564" name="Rectangle 12"/>
          <p:cNvSpPr>
            <a:spLocks noChangeArrowheads="1"/>
          </p:cNvSpPr>
          <p:nvPr/>
        </p:nvSpPr>
        <p:spPr bwMode="auto">
          <a:xfrm>
            <a:off x="2057400" y="2438400"/>
            <a:ext cx="6858000" cy="1066800"/>
          </a:xfrm>
          <a:prstGeom prst="rect">
            <a:avLst/>
          </a:prstGeom>
          <a:noFill/>
          <a:ln w="9525">
            <a:noFill/>
            <a:miter lim="800000"/>
            <a:headEnd/>
            <a:tailEnd/>
          </a:ln>
        </p:spPr>
        <p:txBody>
          <a:bodyPr>
            <a:spAutoFit/>
          </a:bodyPr>
          <a:lstStyle/>
          <a:p>
            <a:pPr marL="342900" indent="-342900" eaLnBrk="0" hangingPunct="0"/>
            <a:endParaRPr lang="en-US" sz="3200" b="1" i="1" u="sng">
              <a:solidFill>
                <a:schemeClr val="bg1"/>
              </a:solidFill>
            </a:endParaRPr>
          </a:p>
          <a:p>
            <a:pPr marL="342900" indent="-342900" eaLnBrk="0" hangingPunct="0"/>
            <a:endParaRPr lang="en-US" sz="3200" b="1" i="1" u="sng">
              <a:solidFill>
                <a:schemeClr val="bg1"/>
              </a:solidFill>
            </a:endParaRPr>
          </a:p>
        </p:txBody>
      </p:sp>
      <p:sp>
        <p:nvSpPr>
          <p:cNvPr id="23565" name="Rectangle 13"/>
          <p:cNvSpPr>
            <a:spLocks noChangeArrowheads="1"/>
          </p:cNvSpPr>
          <p:nvPr/>
        </p:nvSpPr>
        <p:spPr bwMode="auto">
          <a:xfrm>
            <a:off x="2057400" y="2571750"/>
            <a:ext cx="7086600" cy="2806700"/>
          </a:xfrm>
          <a:prstGeom prst="rect">
            <a:avLst/>
          </a:prstGeom>
          <a:noFill/>
          <a:ln w="9525">
            <a:noFill/>
            <a:miter lim="800000"/>
            <a:headEnd/>
            <a:tailEnd/>
          </a:ln>
        </p:spPr>
        <p:txBody>
          <a:bodyPr>
            <a:spAutoFit/>
          </a:bodyPr>
          <a:lstStyle/>
          <a:p>
            <a:pPr marL="514350" indent="-514350">
              <a:lnSpc>
                <a:spcPct val="105000"/>
              </a:lnSpc>
              <a:buFont typeface="Arial" pitchFamily="34" charset="0"/>
              <a:buAutoNum type="arabicPeriod"/>
            </a:pPr>
            <a:r>
              <a:rPr lang="en-US" sz="2800" b="1" i="1"/>
              <a:t>Have your Notebook open to the Unit 10 ‘KIM’ chart – page 72-73</a:t>
            </a:r>
          </a:p>
          <a:p>
            <a:pPr marL="514350" indent="-514350">
              <a:lnSpc>
                <a:spcPct val="105000"/>
              </a:lnSpc>
              <a:buFont typeface="Arial" pitchFamily="34" charset="0"/>
              <a:buAutoNum type="arabicPeriod"/>
            </a:pPr>
            <a:endParaRPr lang="en-US" sz="2400" b="1" i="1"/>
          </a:p>
          <a:p>
            <a:pPr marL="514350" indent="-514350">
              <a:lnSpc>
                <a:spcPct val="105000"/>
              </a:lnSpc>
              <a:buFont typeface="Arial" pitchFamily="34" charset="0"/>
              <a:buAutoNum type="arabicPeriod"/>
            </a:pPr>
            <a:r>
              <a:rPr lang="en-US" sz="2800" b="1" i="1"/>
              <a:t>I am going to REVIEW before your move on  to finishing Mini-Packet #1 or working in Packet #2.</a:t>
            </a:r>
            <a:endParaRPr lang="en-US" sz="2800" b="1"/>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29763" name="Rectangle 2"/>
          <p:cNvSpPr>
            <a:spLocks noChangeArrowheads="1"/>
          </p:cNvSpPr>
          <p:nvPr/>
        </p:nvSpPr>
        <p:spPr bwMode="auto">
          <a:xfrm>
            <a:off x="0" y="1371600"/>
            <a:ext cx="9144000" cy="4191000"/>
          </a:xfrm>
          <a:prstGeom prst="rect">
            <a:avLst/>
          </a:prstGeom>
          <a:noFill/>
          <a:ln w="9525">
            <a:noFill/>
            <a:miter lim="800000"/>
            <a:headEnd/>
            <a:tailEnd/>
          </a:ln>
          <a:effectLst/>
        </p:spPr>
        <p:txBody>
          <a:bodyPr/>
          <a:lstStyle/>
          <a:p>
            <a:pPr marL="990600" lvl="1" indent="-533400">
              <a:lnSpc>
                <a:spcPct val="95000"/>
              </a:lnSpc>
              <a:buFontTx/>
              <a:buChar char="•"/>
              <a:defRPr/>
            </a:pPr>
            <a:endParaRPr lang="en-US" sz="2800" i="1" dirty="0"/>
          </a:p>
          <a:p>
            <a:pPr marL="609600" indent="-609600">
              <a:lnSpc>
                <a:spcPct val="95000"/>
              </a:lnSpc>
              <a:buFontTx/>
              <a:buAutoNum type="arabicPeriod"/>
              <a:defRPr/>
            </a:pPr>
            <a:r>
              <a:rPr lang="en-US" sz="4000" b="1" dirty="0">
                <a:effectLst>
                  <a:outerShdw blurRad="38100" dist="38100" dir="2700000" algn="tl">
                    <a:srgbClr val="C0C0C0"/>
                  </a:outerShdw>
                </a:effectLst>
              </a:rPr>
              <a:t>Short CNN clip on getting involved</a:t>
            </a:r>
          </a:p>
          <a:p>
            <a:pPr marL="609600" indent="-609600">
              <a:lnSpc>
                <a:spcPct val="95000"/>
              </a:lnSpc>
              <a:buFontTx/>
              <a:buAutoNum type="arabicPeriod"/>
              <a:defRPr/>
            </a:pPr>
            <a:endParaRPr lang="en-US" sz="4000" b="1" u="sng" dirty="0">
              <a:effectLst>
                <a:outerShdw blurRad="38100" dist="38100" dir="2700000" algn="tl">
                  <a:srgbClr val="C0C0C0"/>
                </a:outerShdw>
              </a:effectLst>
            </a:endParaRPr>
          </a:p>
          <a:p>
            <a:pPr marL="609600" indent="-609600">
              <a:lnSpc>
                <a:spcPct val="95000"/>
              </a:lnSpc>
              <a:buFontTx/>
              <a:buAutoNum type="arabicPeriod"/>
              <a:defRPr/>
            </a:pPr>
            <a:r>
              <a:rPr lang="en-US" sz="4000" b="1" dirty="0">
                <a:effectLst>
                  <a:outerShdw blurRad="38100" dist="38100" dir="2700000" algn="tl">
                    <a:srgbClr val="C0C0C0"/>
                  </a:outerShdw>
                </a:effectLst>
              </a:rPr>
              <a:t>REVIEW Mini-Packet #1</a:t>
            </a:r>
            <a:endParaRPr lang="en-US" sz="4000" b="1" dirty="0">
              <a:effectLst>
                <a:outerShdw blurRad="38100" dist="38100" dir="2700000" algn="tl">
                  <a:srgbClr val="C0C0C0"/>
                </a:outerShdw>
              </a:effectLst>
            </a:endParaRPr>
          </a:p>
          <a:p>
            <a:pPr marL="990600" lvl="1" indent="-533400">
              <a:lnSpc>
                <a:spcPct val="95000"/>
              </a:lnSpc>
              <a:buFontTx/>
              <a:buChar char="•"/>
              <a:defRPr/>
            </a:pPr>
            <a:r>
              <a:rPr lang="en-US" sz="3200" i="1" dirty="0">
                <a:effectLst>
                  <a:outerShdw blurRad="38100" dist="38100" dir="2700000" algn="tl">
                    <a:srgbClr val="C0C0C0"/>
                  </a:outerShdw>
                </a:effectLst>
              </a:rPr>
              <a:t>Refer to KIM Chart for Review over the next few slides!</a:t>
            </a:r>
          </a:p>
          <a:p>
            <a:pPr marL="990600" lvl="1" indent="-533400">
              <a:lnSpc>
                <a:spcPct val="95000"/>
              </a:lnSpc>
              <a:buFontTx/>
              <a:buChar char="•"/>
              <a:defRPr/>
            </a:pPr>
            <a:endParaRPr lang="en-US" sz="3200" i="1" dirty="0">
              <a:effectLst>
                <a:outerShdw blurRad="38100" dist="38100" dir="2700000" algn="tl">
                  <a:srgbClr val="C0C0C0"/>
                </a:outerShdw>
              </a:effectLst>
            </a:endParaRPr>
          </a:p>
          <a:p>
            <a:pPr marL="533400" indent="-533400">
              <a:lnSpc>
                <a:spcPct val="95000"/>
              </a:lnSpc>
              <a:buFont typeface="+mj-lt"/>
              <a:buAutoNum type="arabicPeriod"/>
              <a:defRPr/>
            </a:pPr>
            <a:r>
              <a:rPr lang="en-US" sz="3600" b="1" dirty="0">
                <a:effectLst>
                  <a:outerShdw blurRad="38100" dist="38100" dir="2700000" algn="tl">
                    <a:srgbClr val="C0C0C0"/>
                  </a:outerShdw>
                </a:effectLst>
              </a:rPr>
              <a:t>Finish Packet #1 – Begin Packet #2 on Communities</a:t>
            </a:r>
            <a:endParaRPr lang="en-US" sz="3600" b="1" dirty="0">
              <a:effectLst>
                <a:outerShdw blurRad="38100" dist="38100" dir="2700000" algn="tl">
                  <a:srgbClr val="C0C0C0"/>
                </a:outerShdw>
              </a:effectLst>
            </a:endParaRPr>
          </a:p>
          <a:p>
            <a:pPr marL="990600" lvl="1" indent="-533400">
              <a:lnSpc>
                <a:spcPct val="95000"/>
              </a:lnSpc>
              <a:buFontTx/>
              <a:buChar char="•"/>
              <a:defRPr/>
            </a:pPr>
            <a:endParaRPr lang="en-US" sz="3200" i="1" dirty="0"/>
          </a:p>
          <a:p>
            <a:pPr marL="609600" indent="-609600">
              <a:lnSpc>
                <a:spcPct val="95000"/>
              </a:lnSpc>
              <a:buClr>
                <a:schemeClr val="tx1"/>
              </a:buClr>
              <a:buFontTx/>
              <a:buAutoNum type="arabicPeriod" startAt="3"/>
              <a:defRPr/>
            </a:pPr>
            <a:endParaRPr lang="en-US" sz="2400" dirty="0"/>
          </a:p>
        </p:txBody>
      </p:sp>
      <p:sp>
        <p:nvSpPr>
          <p:cNvPr id="24579" name="Rectangle 4"/>
          <p:cNvSpPr>
            <a:spLocks noChangeArrowheads="1"/>
          </p:cNvSpPr>
          <p:nvPr/>
        </p:nvSpPr>
        <p:spPr bwMode="auto">
          <a:xfrm>
            <a:off x="2819400" y="2362200"/>
            <a:ext cx="4572000" cy="923925"/>
          </a:xfrm>
          <a:prstGeom prst="rect">
            <a:avLst/>
          </a:prstGeom>
          <a:noFill/>
          <a:ln w="9525">
            <a:noFill/>
            <a:miter lim="800000"/>
            <a:headEnd/>
            <a:tailEnd/>
          </a:ln>
        </p:spPr>
        <p:txBody>
          <a:bodyPr>
            <a:spAutoFit/>
          </a:bodyPr>
          <a:lstStyle/>
          <a:p>
            <a:r>
              <a:rPr lang="en-US">
                <a:hlinkClick r:id="rId2"/>
              </a:rPr>
              <a:t>http://www.cnn.com/video/#/video/us/2010/04/17/iyw.danson.ocean.cnn</a:t>
            </a:r>
            <a:endParaRPr lang="en-US"/>
          </a:p>
          <a:p>
            <a:endParaRPr lang="en-US"/>
          </a:p>
        </p:txBody>
      </p:sp>
      <p:sp>
        <p:nvSpPr>
          <p:cNvPr id="5" name="TextBox 4"/>
          <p:cNvSpPr txBox="1"/>
          <p:nvPr/>
        </p:nvSpPr>
        <p:spPr>
          <a:xfrm>
            <a:off x="2362200" y="0"/>
            <a:ext cx="3886200" cy="1862138"/>
          </a:xfrm>
          <a:prstGeom prst="rect">
            <a:avLst/>
          </a:prstGeom>
          <a:noFill/>
        </p:spPr>
        <p:txBody>
          <a:bodyPr>
            <a:spAutoFit/>
          </a:bodyPr>
          <a:lstStyle/>
          <a:p>
            <a:pPr algn="ctr">
              <a:defRPr/>
            </a:pPr>
            <a:r>
              <a:rPr lang="en-US" sz="11500" b="1" dirty="0">
                <a:solidFill>
                  <a:srgbClr val="FF0000"/>
                </a:solidFill>
                <a:effectLst>
                  <a:outerShdw blurRad="38100" dist="38100" dir="2700000" algn="tl">
                    <a:srgbClr val="000000">
                      <a:alpha val="43137"/>
                    </a:srgbClr>
                  </a:outerShdw>
                </a:effectLst>
                <a:latin typeface="Freestyle Script" pitchFamily="66" charset="0"/>
              </a:rPr>
              <a:t>Today</a:t>
            </a:r>
            <a:r>
              <a:rPr lang="en-US"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a:xfrm>
            <a:off x="1143000" y="381000"/>
            <a:ext cx="7543800" cy="914400"/>
          </a:xfrm>
        </p:spPr>
        <p:txBody>
          <a:bodyPr>
            <a:normAutofit fontScale="90000"/>
          </a:bodyPr>
          <a:lstStyle/>
          <a:p>
            <a:pPr eaLnBrk="1" hangingPunct="1">
              <a:buClr>
                <a:srgbClr val="FF0000"/>
              </a:buClr>
              <a:buFontTx/>
              <a:buChar char="•"/>
              <a:defRPr/>
            </a:pPr>
            <a:r>
              <a:rPr lang="en-US" sz="3600" b="1" smtClean="0">
                <a:solidFill>
                  <a:srgbClr val="009900"/>
                </a:solidFill>
                <a:effectLst>
                  <a:outerShdw blurRad="38100" dist="38100" dir="2700000" algn="tl">
                    <a:srgbClr val="000000"/>
                  </a:outerShdw>
                </a:effectLst>
              </a:rPr>
              <a:t>Biotic vs. Abiotic Factors</a:t>
            </a:r>
            <a:r>
              <a:rPr lang="en-US" sz="3600" smtClean="0"/>
              <a:t> =                    </a:t>
            </a:r>
            <a:r>
              <a:rPr lang="en-US" sz="3600" i="1" smtClean="0"/>
              <a:t>Limiting Factors</a:t>
            </a:r>
          </a:p>
        </p:txBody>
      </p:sp>
      <p:sp>
        <p:nvSpPr>
          <p:cNvPr id="660483" name="Rectangle 3"/>
          <p:cNvSpPr>
            <a:spLocks noChangeArrowheads="1"/>
          </p:cNvSpPr>
          <p:nvPr/>
        </p:nvSpPr>
        <p:spPr bwMode="auto">
          <a:xfrm>
            <a:off x="5105400" y="1508125"/>
            <a:ext cx="3810000" cy="2835275"/>
          </a:xfrm>
          <a:prstGeom prst="rect">
            <a:avLst/>
          </a:prstGeom>
          <a:noFill/>
          <a:ln w="9525">
            <a:noFill/>
            <a:miter lim="800000"/>
            <a:headEnd/>
            <a:tailEnd/>
          </a:ln>
        </p:spPr>
        <p:txBody>
          <a:bodyPr anchor="ctr">
            <a:spAutoFit/>
          </a:bodyPr>
          <a:lstStyle/>
          <a:p>
            <a:pPr>
              <a:buFontTx/>
              <a:buChar char="•"/>
            </a:pPr>
            <a:r>
              <a:rPr lang="en-US" sz="2000"/>
              <a:t>The </a:t>
            </a:r>
            <a:r>
              <a:rPr lang="en-US" sz="2000" u="sng"/>
              <a:t>NonLiving components</a:t>
            </a:r>
            <a:r>
              <a:rPr lang="en-US" sz="2000"/>
              <a:t> of the environment </a:t>
            </a:r>
          </a:p>
          <a:p>
            <a:pPr>
              <a:buFontTx/>
              <a:buChar char="•"/>
            </a:pPr>
            <a:r>
              <a:rPr lang="en-US" sz="2000"/>
              <a:t>Include </a:t>
            </a:r>
            <a:r>
              <a:rPr lang="en-US" sz="2000" u="sng"/>
              <a:t>nonliving things</a:t>
            </a:r>
            <a:r>
              <a:rPr lang="en-US" sz="2000"/>
              <a:t> that affect an organism. </a:t>
            </a:r>
          </a:p>
          <a:p>
            <a:pPr>
              <a:buFontTx/>
              <a:buChar char="•"/>
            </a:pPr>
            <a:r>
              <a:rPr lang="en-US" sz="2000" u="sng"/>
              <a:t>Examples</a:t>
            </a:r>
            <a:r>
              <a:rPr lang="en-US" sz="2000"/>
              <a:t> are temperature, sunlight, pH, water, topography... </a:t>
            </a:r>
            <a:r>
              <a:rPr lang="en-US" sz="2000" i="1"/>
              <a:t>They limit the kinds of organisms that live in an environment.      </a:t>
            </a:r>
          </a:p>
        </p:txBody>
      </p:sp>
      <p:sp>
        <p:nvSpPr>
          <p:cNvPr id="25604" name="Rectangle 4"/>
          <p:cNvSpPr>
            <a:spLocks noChangeArrowheads="1"/>
          </p:cNvSpPr>
          <p:nvPr/>
        </p:nvSpPr>
        <p:spPr bwMode="auto">
          <a:xfrm>
            <a:off x="609600" y="1614488"/>
            <a:ext cx="3886200" cy="2500312"/>
          </a:xfrm>
          <a:prstGeom prst="rect">
            <a:avLst/>
          </a:prstGeom>
          <a:noFill/>
          <a:ln w="9525">
            <a:noFill/>
            <a:miter lim="800000"/>
            <a:headEnd/>
            <a:tailEnd/>
          </a:ln>
        </p:spPr>
        <p:txBody>
          <a:bodyPr anchor="ctr">
            <a:spAutoFit/>
          </a:bodyPr>
          <a:lstStyle/>
          <a:p>
            <a:pPr>
              <a:buFontTx/>
              <a:buChar char="•"/>
            </a:pPr>
            <a:r>
              <a:rPr lang="en-US" sz="2000"/>
              <a:t>The </a:t>
            </a:r>
            <a:r>
              <a:rPr lang="en-US" sz="2000" u="sng"/>
              <a:t>Living components</a:t>
            </a:r>
            <a:r>
              <a:rPr lang="en-US" sz="2000"/>
              <a:t> of the environment </a:t>
            </a:r>
          </a:p>
          <a:p>
            <a:pPr>
              <a:buFontTx/>
              <a:buChar char="•"/>
            </a:pPr>
            <a:r>
              <a:rPr lang="en-US" sz="2000"/>
              <a:t>Include </a:t>
            </a:r>
            <a:r>
              <a:rPr lang="en-US" sz="2000" u="sng"/>
              <a:t>all the living things</a:t>
            </a:r>
            <a:r>
              <a:rPr lang="en-US" sz="2000"/>
              <a:t> that affect an organism.</a:t>
            </a:r>
          </a:p>
          <a:p>
            <a:pPr>
              <a:buFontTx/>
              <a:buChar char="•"/>
            </a:pPr>
            <a:r>
              <a:rPr lang="en-US" sz="2000" u="sng"/>
              <a:t>Examples</a:t>
            </a:r>
            <a:r>
              <a:rPr lang="en-US" sz="2000"/>
              <a:t> are Producers, Consumers, &amp; Decomposers</a:t>
            </a:r>
          </a:p>
          <a:p>
            <a:pPr algn="ctr"/>
            <a:r>
              <a:rPr lang="en-US" sz="2000"/>
              <a:t>                                     </a:t>
            </a:r>
            <a:r>
              <a:rPr lang="en-US"/>
              <a:t>                         </a:t>
            </a:r>
          </a:p>
        </p:txBody>
      </p:sp>
      <p:sp>
        <p:nvSpPr>
          <p:cNvPr id="25605" name="Line 5"/>
          <p:cNvSpPr>
            <a:spLocks noChangeShapeType="1"/>
          </p:cNvSpPr>
          <p:nvPr/>
        </p:nvSpPr>
        <p:spPr bwMode="auto">
          <a:xfrm>
            <a:off x="4724400" y="1447800"/>
            <a:ext cx="0" cy="2514600"/>
          </a:xfrm>
          <a:prstGeom prst="line">
            <a:avLst/>
          </a:prstGeom>
          <a:noFill/>
          <a:ln w="38100">
            <a:solidFill>
              <a:schemeClr val="tx1"/>
            </a:solidFill>
            <a:round/>
            <a:headEnd/>
            <a:tailEnd/>
          </a:ln>
        </p:spPr>
        <p:txBody>
          <a:bodyPr/>
          <a:lstStyle/>
          <a:p>
            <a:endParaRPr lang="en-US"/>
          </a:p>
        </p:txBody>
      </p:sp>
      <p:sp>
        <p:nvSpPr>
          <p:cNvPr id="25606" name="Line 6"/>
          <p:cNvSpPr>
            <a:spLocks noChangeShapeType="1"/>
          </p:cNvSpPr>
          <p:nvPr/>
        </p:nvSpPr>
        <p:spPr bwMode="auto">
          <a:xfrm>
            <a:off x="838200" y="1447800"/>
            <a:ext cx="8305800" cy="0"/>
          </a:xfrm>
          <a:prstGeom prst="line">
            <a:avLst/>
          </a:prstGeom>
          <a:noFill/>
          <a:ln w="38100">
            <a:solidFill>
              <a:schemeClr val="tx1"/>
            </a:solidFill>
            <a:round/>
            <a:headEnd/>
            <a:tailEnd/>
          </a:ln>
        </p:spPr>
        <p:txBody>
          <a:bodyPr/>
          <a:lstStyle/>
          <a:p>
            <a:endParaRPr lang="en-US"/>
          </a:p>
        </p:txBody>
      </p:sp>
      <p:grpSp>
        <p:nvGrpSpPr>
          <p:cNvPr id="2" name="Group 8"/>
          <p:cNvGrpSpPr>
            <a:grpSpLocks/>
          </p:cNvGrpSpPr>
          <p:nvPr/>
        </p:nvGrpSpPr>
        <p:grpSpPr bwMode="auto">
          <a:xfrm>
            <a:off x="2438400" y="4038600"/>
            <a:ext cx="4572000" cy="2819400"/>
            <a:chOff x="1536" y="2544"/>
            <a:chExt cx="2880" cy="1776"/>
          </a:xfrm>
        </p:grpSpPr>
        <p:pic>
          <p:nvPicPr>
            <p:cNvPr id="25608" name="Picture 9" descr="limitingfactors"/>
            <p:cNvPicPr>
              <a:picLocks noChangeAspect="1" noChangeArrowheads="1"/>
            </p:cNvPicPr>
            <p:nvPr/>
          </p:nvPicPr>
          <p:blipFill>
            <a:blip r:embed="rId2" cstate="print"/>
            <a:srcRect/>
            <a:stretch>
              <a:fillRect/>
            </a:stretch>
          </p:blipFill>
          <p:spPr bwMode="auto">
            <a:xfrm>
              <a:off x="1536" y="2544"/>
              <a:ext cx="2880" cy="1776"/>
            </a:xfrm>
            <a:prstGeom prst="rect">
              <a:avLst/>
            </a:prstGeom>
            <a:noFill/>
            <a:ln w="12700">
              <a:solidFill>
                <a:srgbClr val="000000"/>
              </a:solidFill>
              <a:miter lim="800000"/>
              <a:headEnd/>
              <a:tailEnd/>
            </a:ln>
          </p:spPr>
        </p:pic>
        <p:sp>
          <p:nvSpPr>
            <p:cNvPr id="25609" name="Oval 10"/>
            <p:cNvSpPr>
              <a:spLocks noChangeArrowheads="1"/>
            </p:cNvSpPr>
            <p:nvPr/>
          </p:nvSpPr>
          <p:spPr bwMode="auto">
            <a:xfrm>
              <a:off x="2640" y="3120"/>
              <a:ext cx="720" cy="672"/>
            </a:xfrm>
            <a:prstGeom prst="ellipse">
              <a:avLst/>
            </a:prstGeom>
            <a:solidFill>
              <a:srgbClr val="FF3300"/>
            </a:solidFill>
            <a:ln w="9525">
              <a:solidFill>
                <a:schemeClr val="tx1"/>
              </a:solidFill>
              <a:round/>
              <a:headEnd/>
              <a:tailEnd/>
            </a:ln>
          </p:spPr>
          <p:txBody>
            <a:bodyPr wrap="none" anchor="ctr"/>
            <a:lstStyle/>
            <a:p>
              <a:endParaRPr lang="en-US"/>
            </a:p>
          </p:txBody>
        </p:sp>
        <p:sp>
          <p:nvSpPr>
            <p:cNvPr id="25610" name="Text Box 11"/>
            <p:cNvSpPr txBox="1">
              <a:spLocks noChangeArrowheads="1"/>
            </p:cNvSpPr>
            <p:nvPr/>
          </p:nvSpPr>
          <p:spPr bwMode="auto">
            <a:xfrm>
              <a:off x="2448" y="3216"/>
              <a:ext cx="1152" cy="577"/>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All Affect Population Size!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0483">
                                            <p:txEl>
                                              <p:pRg st="0" end="0"/>
                                            </p:txEl>
                                          </p:spTgt>
                                        </p:tgtEl>
                                        <p:attrNameLst>
                                          <p:attrName>style.visibility</p:attrName>
                                        </p:attrNameLst>
                                      </p:cBhvr>
                                      <p:to>
                                        <p:strVal val="visible"/>
                                      </p:to>
                                    </p:set>
                                    <p:animEffect transition="in" filter="dissolve">
                                      <p:cBhvr>
                                        <p:cTn id="7" dur="1000"/>
                                        <p:tgtEl>
                                          <p:spTgt spid="660483">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660483">
                                            <p:txEl>
                                              <p:pRg st="1" end="1"/>
                                            </p:txEl>
                                          </p:spTgt>
                                        </p:tgtEl>
                                        <p:attrNameLst>
                                          <p:attrName>style.visibility</p:attrName>
                                        </p:attrNameLst>
                                      </p:cBhvr>
                                      <p:to>
                                        <p:strVal val="visible"/>
                                      </p:to>
                                    </p:set>
                                    <p:animEffect transition="in" filter="dissolve">
                                      <p:cBhvr>
                                        <p:cTn id="11" dur="1000"/>
                                        <p:tgtEl>
                                          <p:spTgt spid="660483">
                                            <p:txEl>
                                              <p:pRg st="1" end="1"/>
                                            </p:txEl>
                                          </p:spTgt>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660483">
                                            <p:txEl>
                                              <p:pRg st="2" end="2"/>
                                            </p:txEl>
                                          </p:spTgt>
                                        </p:tgtEl>
                                        <p:attrNameLst>
                                          <p:attrName>style.visibility</p:attrName>
                                        </p:attrNameLst>
                                      </p:cBhvr>
                                      <p:to>
                                        <p:strVal val="visible"/>
                                      </p:to>
                                    </p:set>
                                    <p:animEffect transition="in" filter="dissolve">
                                      <p:cBhvr>
                                        <p:cTn id="15" dur="1000"/>
                                        <p:tgtEl>
                                          <p:spTgt spid="66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26626" name="Picture 2" descr="FOOD CHAIN 8.GIF (5826 bytes)"/>
          <p:cNvPicPr>
            <a:picLocks noChangeAspect="1" noChangeArrowheads="1"/>
          </p:cNvPicPr>
          <p:nvPr/>
        </p:nvPicPr>
        <p:blipFill>
          <a:blip r:embed="rId2" cstate="print"/>
          <a:srcRect/>
          <a:stretch>
            <a:fillRect/>
          </a:stretch>
        </p:blipFill>
        <p:spPr bwMode="auto">
          <a:xfrm>
            <a:off x="152400" y="1331913"/>
            <a:ext cx="5486400" cy="1366837"/>
          </a:xfrm>
          <a:prstGeom prst="rect">
            <a:avLst/>
          </a:prstGeom>
          <a:noFill/>
          <a:ln w="12700">
            <a:solidFill>
              <a:srgbClr val="000000"/>
            </a:solidFill>
            <a:miter lim="800000"/>
            <a:headEnd/>
            <a:tailEnd/>
          </a:ln>
        </p:spPr>
      </p:pic>
      <p:pic>
        <p:nvPicPr>
          <p:cNvPr id="26627" name="Picture 3" descr="Food Web Illustration"/>
          <p:cNvPicPr>
            <a:picLocks noChangeAspect="1" noChangeArrowheads="1"/>
          </p:cNvPicPr>
          <p:nvPr>
            <p:ph idx="1"/>
          </p:nvPr>
        </p:nvPicPr>
        <p:blipFill>
          <a:blip r:embed="rId3" cstate="print"/>
          <a:srcRect/>
          <a:stretch>
            <a:fillRect/>
          </a:stretch>
        </p:blipFill>
        <p:spPr>
          <a:xfrm>
            <a:off x="136525" y="3038475"/>
            <a:ext cx="5197475" cy="3743325"/>
          </a:xfrm>
          <a:noFill/>
          <a:ln w="38100">
            <a:solidFill>
              <a:srgbClr val="000000"/>
            </a:solidFill>
          </a:ln>
        </p:spPr>
      </p:pic>
      <p:sp>
        <p:nvSpPr>
          <p:cNvPr id="661508" name="Rectangle 4"/>
          <p:cNvSpPr>
            <a:spLocks noChangeArrowheads="1"/>
          </p:cNvSpPr>
          <p:nvPr/>
        </p:nvSpPr>
        <p:spPr bwMode="auto">
          <a:xfrm>
            <a:off x="-231775" y="2895600"/>
            <a:ext cx="2746375" cy="685800"/>
          </a:xfrm>
          <a:prstGeom prst="rect">
            <a:avLst/>
          </a:prstGeom>
          <a:noFill/>
          <a:ln w="9525">
            <a:noFill/>
            <a:miter lim="800000"/>
            <a:headEnd/>
            <a:tailEnd/>
          </a:ln>
          <a:effectLst/>
        </p:spPr>
        <p:txBody>
          <a:bodyPr anchor="ctr"/>
          <a:lstStyle/>
          <a:p>
            <a:pPr algn="ctr">
              <a:defRPr/>
            </a:pPr>
            <a:r>
              <a:rPr lang="en-US" sz="2800" b="1" u="sng">
                <a:solidFill>
                  <a:srgbClr val="FF3300"/>
                </a:solidFill>
                <a:effectLst>
                  <a:outerShdw blurRad="38100" dist="38100" dir="2700000" algn="tl">
                    <a:srgbClr val="000000"/>
                  </a:outerShdw>
                </a:effectLst>
              </a:rPr>
              <a:t>FOOD WEB</a:t>
            </a:r>
          </a:p>
        </p:txBody>
      </p:sp>
      <p:sp>
        <p:nvSpPr>
          <p:cNvPr id="26629" name="Text Box 5"/>
          <p:cNvSpPr txBox="1">
            <a:spLocks noChangeArrowheads="1"/>
          </p:cNvSpPr>
          <p:nvPr/>
        </p:nvSpPr>
        <p:spPr bwMode="auto">
          <a:xfrm>
            <a:off x="5562600" y="1676400"/>
            <a:ext cx="3733800" cy="457200"/>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400" b="1"/>
              <a:t>Both START with ??</a:t>
            </a:r>
          </a:p>
        </p:txBody>
      </p:sp>
      <p:sp>
        <p:nvSpPr>
          <p:cNvPr id="661511" name="Rectangle 7"/>
          <p:cNvSpPr>
            <a:spLocks noChangeArrowheads="1"/>
          </p:cNvSpPr>
          <p:nvPr/>
        </p:nvSpPr>
        <p:spPr bwMode="auto">
          <a:xfrm>
            <a:off x="152400" y="1143000"/>
            <a:ext cx="2819400" cy="685800"/>
          </a:xfrm>
          <a:prstGeom prst="rect">
            <a:avLst/>
          </a:prstGeom>
          <a:noFill/>
          <a:ln w="9525">
            <a:noFill/>
            <a:miter lim="800000"/>
            <a:headEnd/>
            <a:tailEnd/>
          </a:ln>
          <a:effectLst/>
        </p:spPr>
        <p:txBody>
          <a:bodyPr anchor="ctr"/>
          <a:lstStyle/>
          <a:p>
            <a:pPr>
              <a:defRPr/>
            </a:pPr>
            <a:r>
              <a:rPr lang="en-US" sz="2400" b="1" u="sng">
                <a:solidFill>
                  <a:srgbClr val="FF3300"/>
                </a:solidFill>
                <a:effectLst>
                  <a:outerShdw blurRad="38100" dist="38100" dir="2700000" algn="tl">
                    <a:srgbClr val="000000"/>
                  </a:outerShdw>
                </a:effectLst>
              </a:rPr>
              <a:t>FOOD CHAIN</a:t>
            </a:r>
          </a:p>
        </p:txBody>
      </p:sp>
      <p:sp>
        <p:nvSpPr>
          <p:cNvPr id="661512" name="Text Box 8"/>
          <p:cNvSpPr txBox="1">
            <a:spLocks noChangeArrowheads="1"/>
          </p:cNvSpPr>
          <p:nvPr/>
        </p:nvSpPr>
        <p:spPr bwMode="auto">
          <a:xfrm>
            <a:off x="5791200" y="2133600"/>
            <a:ext cx="3124200" cy="1187450"/>
          </a:xfrm>
          <a:prstGeom prst="rect">
            <a:avLst/>
          </a:prstGeom>
          <a:noFill/>
          <a:ln w="9525">
            <a:noFill/>
            <a:miter lim="800000"/>
            <a:headEnd/>
            <a:tailEnd/>
          </a:ln>
        </p:spPr>
        <p:txBody>
          <a:bodyPr>
            <a:spAutoFit/>
          </a:bodyPr>
          <a:lstStyle/>
          <a:p>
            <a:pPr algn="ctr">
              <a:spcBef>
                <a:spcPct val="50000"/>
              </a:spcBef>
            </a:pPr>
            <a:r>
              <a:rPr lang="en-US" sz="2400" b="1" i="1" u="sng">
                <a:solidFill>
                  <a:srgbClr val="009900"/>
                </a:solidFill>
              </a:rPr>
              <a:t>PRODUCERS.. who get energy from the SUN!!!</a:t>
            </a:r>
          </a:p>
        </p:txBody>
      </p:sp>
      <p:sp>
        <p:nvSpPr>
          <p:cNvPr id="26632" name="Text Box 9"/>
          <p:cNvSpPr txBox="1">
            <a:spLocks noChangeArrowheads="1"/>
          </p:cNvSpPr>
          <p:nvPr/>
        </p:nvSpPr>
        <p:spPr bwMode="auto">
          <a:xfrm>
            <a:off x="5334000" y="3505200"/>
            <a:ext cx="3810000" cy="457200"/>
          </a:xfrm>
          <a:prstGeom prst="rect">
            <a:avLst/>
          </a:prstGeom>
          <a:noFill/>
          <a:ln w="9525">
            <a:noFill/>
            <a:miter lim="800000"/>
            <a:headEnd/>
            <a:tailEnd/>
          </a:ln>
        </p:spPr>
        <p:txBody>
          <a:bodyPr>
            <a:spAutoFit/>
          </a:bodyPr>
          <a:lstStyle/>
          <a:p>
            <a:pPr marL="342900" indent="-342900">
              <a:spcBef>
                <a:spcPct val="50000"/>
              </a:spcBef>
              <a:buFontTx/>
              <a:buAutoNum type="arabicPeriod" startAt="2"/>
            </a:pPr>
            <a:r>
              <a:rPr lang="en-US" sz="2400" b="1"/>
              <a:t>The arrows indicate??</a:t>
            </a:r>
          </a:p>
        </p:txBody>
      </p:sp>
      <p:sp>
        <p:nvSpPr>
          <p:cNvPr id="661514" name="Text Box 10"/>
          <p:cNvSpPr txBox="1">
            <a:spLocks noChangeArrowheads="1"/>
          </p:cNvSpPr>
          <p:nvPr/>
        </p:nvSpPr>
        <p:spPr bwMode="auto">
          <a:xfrm>
            <a:off x="6019800" y="3886200"/>
            <a:ext cx="3124200" cy="457200"/>
          </a:xfrm>
          <a:prstGeom prst="rect">
            <a:avLst/>
          </a:prstGeom>
          <a:noFill/>
          <a:ln w="9525">
            <a:noFill/>
            <a:miter lim="800000"/>
            <a:headEnd/>
            <a:tailEnd/>
          </a:ln>
        </p:spPr>
        <p:txBody>
          <a:bodyPr>
            <a:spAutoFit/>
          </a:bodyPr>
          <a:lstStyle/>
          <a:p>
            <a:pPr algn="ctr">
              <a:spcBef>
                <a:spcPct val="50000"/>
              </a:spcBef>
            </a:pPr>
            <a:r>
              <a:rPr lang="en-US" sz="2400" b="1" i="1" u="sng">
                <a:solidFill>
                  <a:srgbClr val="009900"/>
                </a:solidFill>
              </a:rPr>
              <a:t>Transfer of energy</a:t>
            </a:r>
          </a:p>
        </p:txBody>
      </p:sp>
      <p:sp>
        <p:nvSpPr>
          <p:cNvPr id="26634" name="Text Box 11"/>
          <p:cNvSpPr txBox="1">
            <a:spLocks noChangeArrowheads="1"/>
          </p:cNvSpPr>
          <p:nvPr/>
        </p:nvSpPr>
        <p:spPr bwMode="auto">
          <a:xfrm>
            <a:off x="5334000" y="4648200"/>
            <a:ext cx="3810000" cy="822325"/>
          </a:xfrm>
          <a:prstGeom prst="rect">
            <a:avLst/>
          </a:prstGeom>
          <a:noFill/>
          <a:ln w="9525">
            <a:noFill/>
            <a:miter lim="800000"/>
            <a:headEnd/>
            <a:tailEnd/>
          </a:ln>
        </p:spPr>
        <p:txBody>
          <a:bodyPr>
            <a:spAutoFit/>
          </a:bodyPr>
          <a:lstStyle/>
          <a:p>
            <a:pPr marL="342900" indent="-342900">
              <a:spcBef>
                <a:spcPct val="50000"/>
              </a:spcBef>
              <a:buFontTx/>
              <a:buAutoNum type="arabicPeriod" startAt="3"/>
            </a:pPr>
            <a:r>
              <a:rPr lang="en-US" sz="2400" b="1"/>
              <a:t>??% of energy is avail. at next level?</a:t>
            </a:r>
          </a:p>
        </p:txBody>
      </p:sp>
      <p:sp>
        <p:nvSpPr>
          <p:cNvPr id="661516" name="Text Box 12"/>
          <p:cNvSpPr txBox="1">
            <a:spLocks noChangeArrowheads="1"/>
          </p:cNvSpPr>
          <p:nvPr/>
        </p:nvSpPr>
        <p:spPr bwMode="auto">
          <a:xfrm>
            <a:off x="5943600" y="5486400"/>
            <a:ext cx="3124200" cy="457200"/>
          </a:xfrm>
          <a:prstGeom prst="rect">
            <a:avLst/>
          </a:prstGeom>
          <a:noFill/>
          <a:ln w="9525">
            <a:noFill/>
            <a:miter lim="800000"/>
            <a:headEnd/>
            <a:tailEnd/>
          </a:ln>
        </p:spPr>
        <p:txBody>
          <a:bodyPr>
            <a:spAutoFit/>
          </a:bodyPr>
          <a:lstStyle/>
          <a:p>
            <a:pPr algn="ctr">
              <a:spcBef>
                <a:spcPct val="50000"/>
              </a:spcBef>
            </a:pPr>
            <a:r>
              <a:rPr lang="en-US" sz="2400" b="1" i="1" u="sng">
                <a:solidFill>
                  <a:srgbClr val="009900"/>
                </a:solidFill>
              </a:rPr>
              <a:t>10%</a:t>
            </a:r>
          </a:p>
        </p:txBody>
      </p:sp>
      <p:sp>
        <p:nvSpPr>
          <p:cNvPr id="661517" name="Rectangle 13"/>
          <p:cNvSpPr>
            <a:spLocks noChangeArrowheads="1"/>
          </p:cNvSpPr>
          <p:nvPr/>
        </p:nvSpPr>
        <p:spPr bwMode="auto">
          <a:xfrm>
            <a:off x="2057400" y="-31750"/>
            <a:ext cx="5797550" cy="641350"/>
          </a:xfrm>
          <a:prstGeom prst="rect">
            <a:avLst/>
          </a:prstGeom>
          <a:noFill/>
          <a:ln w="9525">
            <a:noFill/>
            <a:miter lim="800000"/>
            <a:headEnd/>
            <a:tailEnd/>
          </a:ln>
          <a:effectLst/>
        </p:spPr>
        <p:txBody>
          <a:bodyPr wrap="none">
            <a:spAutoFit/>
          </a:bodyPr>
          <a:lstStyle/>
          <a:p>
            <a:pPr>
              <a:defRPr/>
            </a:pPr>
            <a:r>
              <a:rPr lang="en-US" sz="3600" b="1">
                <a:solidFill>
                  <a:srgbClr val="009900"/>
                </a:solidFill>
                <a:effectLst>
                  <a:outerShdw blurRad="38100" dist="38100" dir="2700000" algn="tl">
                    <a:srgbClr val="000000"/>
                  </a:outerShdw>
                </a:effectLst>
              </a:rPr>
              <a:t>Food Chain vs. Food Web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1512"/>
                                        </p:tgtEl>
                                        <p:attrNameLst>
                                          <p:attrName>style.visibility</p:attrName>
                                        </p:attrNameLst>
                                      </p:cBhvr>
                                      <p:to>
                                        <p:strVal val="visible"/>
                                      </p:to>
                                    </p:set>
                                    <p:animEffect transition="in" filter="dissolve">
                                      <p:cBhvr>
                                        <p:cTn id="7" dur="500"/>
                                        <p:tgtEl>
                                          <p:spTgt spid="6615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1514"/>
                                        </p:tgtEl>
                                        <p:attrNameLst>
                                          <p:attrName>style.visibility</p:attrName>
                                        </p:attrNameLst>
                                      </p:cBhvr>
                                      <p:to>
                                        <p:strVal val="visible"/>
                                      </p:to>
                                    </p:set>
                                    <p:animEffect transition="in" filter="dissolve">
                                      <p:cBhvr>
                                        <p:cTn id="12" dur="500"/>
                                        <p:tgtEl>
                                          <p:spTgt spid="66151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1516"/>
                                        </p:tgtEl>
                                        <p:attrNameLst>
                                          <p:attrName>style.visibility</p:attrName>
                                        </p:attrNameLst>
                                      </p:cBhvr>
                                      <p:to>
                                        <p:strVal val="visible"/>
                                      </p:to>
                                    </p:set>
                                    <p:animEffect transition="in" filter="dissolve">
                                      <p:cBhvr>
                                        <p:cTn id="17" dur="500"/>
                                        <p:tgtEl>
                                          <p:spTgt spid="66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12" grpId="0"/>
      <p:bldP spid="661514" grpId="0"/>
      <p:bldP spid="6615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57200" y="0"/>
            <a:ext cx="8229600" cy="609600"/>
          </a:xfrm>
        </p:spPr>
        <p:txBody>
          <a:bodyPr>
            <a:normAutofit fontScale="90000"/>
          </a:bodyPr>
          <a:lstStyle/>
          <a:p>
            <a:pPr eaLnBrk="1" hangingPunct="1">
              <a:defRPr/>
            </a:pPr>
            <a:r>
              <a:rPr lang="en-US" sz="4800" b="1" smtClean="0">
                <a:solidFill>
                  <a:schemeClr val="tx1"/>
                </a:solidFill>
                <a:effectLst>
                  <a:outerShdw blurRad="38100" dist="38100" dir="2700000" algn="tl">
                    <a:srgbClr val="FFFFFF"/>
                  </a:outerShdw>
                </a:effectLst>
              </a:rPr>
              <a:t>     </a:t>
            </a:r>
            <a:r>
              <a:rPr lang="en-US" sz="4800" b="1" u="sng" smtClean="0">
                <a:solidFill>
                  <a:srgbClr val="009900"/>
                </a:solidFill>
                <a:effectLst>
                  <a:outerShdw blurRad="38100" dist="38100" dir="2700000" algn="tl">
                    <a:srgbClr val="000000"/>
                  </a:outerShdw>
                </a:effectLst>
              </a:rPr>
              <a:t>More Food Webs…</a:t>
            </a:r>
            <a:endParaRPr lang="en-US" b="1" smtClean="0">
              <a:solidFill>
                <a:srgbClr val="009900"/>
              </a:solidFill>
              <a:effectLst>
                <a:outerShdw blurRad="38100" dist="38100" dir="2700000" algn="tl">
                  <a:srgbClr val="000000"/>
                </a:outerShdw>
              </a:effectLst>
            </a:endParaRPr>
          </a:p>
        </p:txBody>
      </p:sp>
      <p:pic>
        <p:nvPicPr>
          <p:cNvPr id="27651" name="Picture 3" descr="foodweb1"/>
          <p:cNvPicPr>
            <a:picLocks noChangeAspect="1" noChangeArrowheads="1"/>
          </p:cNvPicPr>
          <p:nvPr>
            <p:ph sz="half" idx="1"/>
          </p:nvPr>
        </p:nvPicPr>
        <p:blipFill>
          <a:blip r:embed="rId2" cstate="print"/>
          <a:srcRect/>
          <a:stretch>
            <a:fillRect/>
          </a:stretch>
        </p:blipFill>
        <p:spPr>
          <a:xfrm>
            <a:off x="381000" y="2743200"/>
            <a:ext cx="3543300" cy="4114800"/>
          </a:xfrm>
          <a:noFill/>
          <a:ln w="12700">
            <a:solidFill>
              <a:srgbClr val="000000"/>
            </a:solidFill>
          </a:ln>
        </p:spPr>
      </p:pic>
      <p:pic>
        <p:nvPicPr>
          <p:cNvPr id="27652" name="Picture 4" descr="38ce2840">
            <a:hlinkClick r:id="rId3" tooltip="http://www.arcytech.org/java/population/"/>
          </p:cNvPr>
          <p:cNvPicPr>
            <a:picLocks noChangeAspect="1" noChangeArrowheads="1"/>
          </p:cNvPicPr>
          <p:nvPr>
            <p:ph sz="half" idx="2"/>
          </p:nvPr>
        </p:nvPicPr>
        <p:blipFill>
          <a:blip r:embed="rId4" cstate="print"/>
          <a:srcRect/>
          <a:stretch>
            <a:fillRect/>
          </a:stretch>
        </p:blipFill>
        <p:spPr>
          <a:xfrm>
            <a:off x="4724400" y="3276600"/>
            <a:ext cx="4164013" cy="3352800"/>
          </a:xfrm>
          <a:ln w="12700">
            <a:solidFill>
              <a:srgbClr val="000000"/>
            </a:solidFill>
          </a:ln>
        </p:spPr>
      </p:pic>
      <p:sp>
        <p:nvSpPr>
          <p:cNvPr id="27653" name="Text Box 5"/>
          <p:cNvSpPr txBox="1">
            <a:spLocks noChangeArrowheads="1"/>
          </p:cNvSpPr>
          <p:nvPr/>
        </p:nvSpPr>
        <p:spPr bwMode="auto">
          <a:xfrm>
            <a:off x="1066800" y="762000"/>
            <a:ext cx="7772400" cy="1025525"/>
          </a:xfrm>
          <a:prstGeom prst="rect">
            <a:avLst/>
          </a:prstGeom>
          <a:noFill/>
          <a:ln w="9525">
            <a:noFill/>
            <a:miter lim="800000"/>
            <a:headEnd/>
            <a:tailEnd/>
          </a:ln>
        </p:spPr>
        <p:txBody>
          <a:bodyPr>
            <a:spAutoFit/>
          </a:bodyPr>
          <a:lstStyle/>
          <a:p>
            <a:pPr algn="ctr">
              <a:lnSpc>
                <a:spcPct val="85000"/>
              </a:lnSpc>
              <a:buFontTx/>
              <a:buChar char="•"/>
            </a:pPr>
            <a:r>
              <a:rPr lang="en-US" sz="2400" b="1"/>
              <a:t>Many food chains…</a:t>
            </a:r>
          </a:p>
          <a:p>
            <a:pPr algn="ctr">
              <a:lnSpc>
                <a:spcPct val="85000"/>
              </a:lnSpc>
              <a:buFontTx/>
              <a:buChar char="•"/>
            </a:pPr>
            <a:r>
              <a:rPr lang="en-US" sz="2400" b="1"/>
              <a:t>Made up of trophic levels….</a:t>
            </a:r>
          </a:p>
          <a:p>
            <a:pPr algn="ctr">
              <a:lnSpc>
                <a:spcPct val="85000"/>
              </a:lnSpc>
              <a:buFontTx/>
              <a:buChar char="•"/>
            </a:pPr>
            <a:r>
              <a:rPr lang="en-US" sz="2400" b="1"/>
              <a:t>Includes </a:t>
            </a:r>
            <a:r>
              <a:rPr lang="en-US" sz="2400" b="1" u="sng"/>
              <a:t>producers</a:t>
            </a:r>
            <a:r>
              <a:rPr lang="en-US" sz="2400" b="1"/>
              <a:t> – </a:t>
            </a:r>
            <a:r>
              <a:rPr lang="en-US" sz="2400" b="1" u="sng"/>
              <a:t>consumers</a:t>
            </a:r>
            <a:r>
              <a:rPr lang="en-US" sz="2400" b="1"/>
              <a:t> - </a:t>
            </a:r>
            <a:r>
              <a:rPr lang="en-US" sz="2400" b="1" u="sng"/>
              <a:t>decomposers</a:t>
            </a:r>
          </a:p>
        </p:txBody>
      </p:sp>
      <p:sp>
        <p:nvSpPr>
          <p:cNvPr id="27654" name="Line 7"/>
          <p:cNvSpPr>
            <a:spLocks noChangeShapeType="1"/>
          </p:cNvSpPr>
          <p:nvPr/>
        </p:nvSpPr>
        <p:spPr bwMode="auto">
          <a:xfrm>
            <a:off x="3429000" y="1752600"/>
            <a:ext cx="0" cy="457200"/>
          </a:xfrm>
          <a:prstGeom prst="line">
            <a:avLst/>
          </a:prstGeom>
          <a:noFill/>
          <a:ln w="76200">
            <a:solidFill>
              <a:schemeClr val="tx1"/>
            </a:solidFill>
            <a:round/>
            <a:headEnd/>
            <a:tailEnd type="triangle" w="med" len="med"/>
          </a:ln>
        </p:spPr>
        <p:txBody>
          <a:bodyPr/>
          <a:lstStyle/>
          <a:p>
            <a:endParaRPr lang="en-US"/>
          </a:p>
        </p:txBody>
      </p:sp>
      <p:sp>
        <p:nvSpPr>
          <p:cNvPr id="27655" name="Line 8"/>
          <p:cNvSpPr>
            <a:spLocks noChangeShapeType="1"/>
          </p:cNvSpPr>
          <p:nvPr/>
        </p:nvSpPr>
        <p:spPr bwMode="auto">
          <a:xfrm>
            <a:off x="5334000" y="1752600"/>
            <a:ext cx="0" cy="457200"/>
          </a:xfrm>
          <a:prstGeom prst="line">
            <a:avLst/>
          </a:prstGeom>
          <a:noFill/>
          <a:ln w="76200">
            <a:solidFill>
              <a:schemeClr val="tx1"/>
            </a:solidFill>
            <a:round/>
            <a:headEnd/>
            <a:tailEnd type="triangle" w="med" len="med"/>
          </a:ln>
        </p:spPr>
        <p:txBody>
          <a:bodyPr/>
          <a:lstStyle/>
          <a:p>
            <a:endParaRPr lang="en-US"/>
          </a:p>
        </p:txBody>
      </p:sp>
      <p:sp>
        <p:nvSpPr>
          <p:cNvPr id="27656" name="Line 9"/>
          <p:cNvSpPr>
            <a:spLocks noChangeShapeType="1"/>
          </p:cNvSpPr>
          <p:nvPr/>
        </p:nvSpPr>
        <p:spPr bwMode="auto">
          <a:xfrm>
            <a:off x="7391400" y="1752600"/>
            <a:ext cx="0" cy="457200"/>
          </a:xfrm>
          <a:prstGeom prst="line">
            <a:avLst/>
          </a:prstGeom>
          <a:noFill/>
          <a:ln w="76200">
            <a:solidFill>
              <a:schemeClr val="tx1"/>
            </a:solidFill>
            <a:round/>
            <a:headEnd/>
            <a:tailEnd type="triangle" w="med" len="med"/>
          </a:ln>
        </p:spPr>
        <p:txBody>
          <a:bodyPr/>
          <a:lstStyle/>
          <a:p>
            <a:endParaRPr lang="en-US"/>
          </a:p>
        </p:txBody>
      </p:sp>
      <p:sp>
        <p:nvSpPr>
          <p:cNvPr id="662538" name="Text Box 10"/>
          <p:cNvSpPr txBox="1">
            <a:spLocks noChangeArrowheads="1"/>
          </p:cNvSpPr>
          <p:nvPr/>
        </p:nvSpPr>
        <p:spPr bwMode="auto">
          <a:xfrm>
            <a:off x="2743200" y="2133600"/>
            <a:ext cx="1676400" cy="641350"/>
          </a:xfrm>
          <a:prstGeom prst="rect">
            <a:avLst/>
          </a:prstGeom>
          <a:noFill/>
          <a:ln w="9525">
            <a:noFill/>
            <a:miter lim="800000"/>
            <a:headEnd/>
            <a:tailEnd/>
          </a:ln>
        </p:spPr>
        <p:txBody>
          <a:bodyPr>
            <a:spAutoFit/>
          </a:bodyPr>
          <a:lstStyle/>
          <a:p>
            <a:pPr>
              <a:spcBef>
                <a:spcPct val="50000"/>
              </a:spcBef>
            </a:pPr>
            <a:r>
              <a:rPr lang="en-US"/>
              <a:t>= </a:t>
            </a:r>
            <a:r>
              <a:rPr lang="en-US">
                <a:solidFill>
                  <a:srgbClr val="009900"/>
                </a:solidFill>
              </a:rPr>
              <a:t>autotrophs; plants, algae</a:t>
            </a:r>
          </a:p>
        </p:txBody>
      </p:sp>
      <p:sp>
        <p:nvSpPr>
          <p:cNvPr id="662539" name="Text Box 11"/>
          <p:cNvSpPr txBox="1">
            <a:spLocks noChangeArrowheads="1"/>
          </p:cNvSpPr>
          <p:nvPr/>
        </p:nvSpPr>
        <p:spPr bwMode="auto">
          <a:xfrm>
            <a:off x="4495800" y="2133600"/>
            <a:ext cx="1752600" cy="641350"/>
          </a:xfrm>
          <a:prstGeom prst="rect">
            <a:avLst/>
          </a:prstGeom>
          <a:noFill/>
          <a:ln w="9525">
            <a:noFill/>
            <a:miter lim="800000"/>
            <a:headEnd/>
            <a:tailEnd/>
          </a:ln>
        </p:spPr>
        <p:txBody>
          <a:bodyPr>
            <a:spAutoFit/>
          </a:bodyPr>
          <a:lstStyle/>
          <a:p>
            <a:pPr>
              <a:spcBef>
                <a:spcPct val="50000"/>
              </a:spcBef>
            </a:pPr>
            <a:r>
              <a:rPr lang="en-US"/>
              <a:t>= </a:t>
            </a:r>
            <a:r>
              <a:rPr lang="en-US">
                <a:solidFill>
                  <a:srgbClr val="009900"/>
                </a:solidFill>
              </a:rPr>
              <a:t>heterotrophs; mostly animals</a:t>
            </a:r>
          </a:p>
        </p:txBody>
      </p:sp>
      <p:sp>
        <p:nvSpPr>
          <p:cNvPr id="662540" name="Text Box 12"/>
          <p:cNvSpPr txBox="1">
            <a:spLocks noChangeArrowheads="1"/>
          </p:cNvSpPr>
          <p:nvPr/>
        </p:nvSpPr>
        <p:spPr bwMode="auto">
          <a:xfrm>
            <a:off x="6705600" y="2132013"/>
            <a:ext cx="1905000" cy="915987"/>
          </a:xfrm>
          <a:prstGeom prst="rect">
            <a:avLst/>
          </a:prstGeom>
          <a:noFill/>
          <a:ln w="9525">
            <a:noFill/>
            <a:miter lim="800000"/>
            <a:headEnd/>
            <a:tailEnd/>
          </a:ln>
        </p:spPr>
        <p:txBody>
          <a:bodyPr>
            <a:spAutoFit/>
          </a:bodyPr>
          <a:lstStyle/>
          <a:p>
            <a:pPr>
              <a:spcBef>
                <a:spcPct val="50000"/>
              </a:spcBef>
            </a:pPr>
            <a:r>
              <a:rPr lang="en-US"/>
              <a:t>= </a:t>
            </a:r>
            <a:r>
              <a:rPr lang="en-US">
                <a:solidFill>
                  <a:srgbClr val="009900"/>
                </a:solidFill>
              </a:rPr>
              <a:t>bacteria, fungi – are also heterotrophs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2538"/>
                                        </p:tgtEl>
                                        <p:attrNameLst>
                                          <p:attrName>style.visibility</p:attrName>
                                        </p:attrNameLst>
                                      </p:cBhvr>
                                      <p:to>
                                        <p:strVal val="visible"/>
                                      </p:to>
                                    </p:set>
                                    <p:animEffect transition="in" filter="dissolve">
                                      <p:cBhvr>
                                        <p:cTn id="7" dur="500"/>
                                        <p:tgtEl>
                                          <p:spTgt spid="6625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2539"/>
                                        </p:tgtEl>
                                        <p:attrNameLst>
                                          <p:attrName>style.visibility</p:attrName>
                                        </p:attrNameLst>
                                      </p:cBhvr>
                                      <p:to>
                                        <p:strVal val="visible"/>
                                      </p:to>
                                    </p:set>
                                    <p:animEffect transition="in" filter="dissolve">
                                      <p:cBhvr>
                                        <p:cTn id="12" dur="500"/>
                                        <p:tgtEl>
                                          <p:spTgt spid="66253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2540"/>
                                        </p:tgtEl>
                                        <p:attrNameLst>
                                          <p:attrName>style.visibility</p:attrName>
                                        </p:attrNameLst>
                                      </p:cBhvr>
                                      <p:to>
                                        <p:strVal val="visible"/>
                                      </p:to>
                                    </p:set>
                                    <p:animEffect transition="in" filter="dissolve">
                                      <p:cBhvr>
                                        <p:cTn id="17" dur="500"/>
                                        <p:tgtEl>
                                          <p:spTgt spid="662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8" grpId="0"/>
      <p:bldP spid="662539" grpId="0"/>
      <p:bldP spid="66254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a:xfrm>
            <a:off x="1143000" y="304800"/>
            <a:ext cx="7543800" cy="1143000"/>
          </a:xfrm>
        </p:spPr>
        <p:txBody>
          <a:bodyPr>
            <a:normAutofit fontScale="90000"/>
          </a:bodyPr>
          <a:lstStyle/>
          <a:p>
            <a:pPr algn="r" eaLnBrk="1" hangingPunct="1">
              <a:tabLst>
                <a:tab pos="1712913" algn="l"/>
              </a:tabLst>
              <a:defRPr/>
            </a:pPr>
            <a:r>
              <a:rPr lang="en-US" b="1" smtClean="0">
                <a:solidFill>
                  <a:srgbClr val="009900"/>
                </a:solidFill>
                <a:effectLst>
                  <a:outerShdw blurRad="38100" dist="38100" dir="2700000" algn="tl">
                    <a:srgbClr val="000000"/>
                  </a:outerShdw>
                </a:effectLst>
              </a:rPr>
              <a:t>Trophic Levels &amp; Energy</a:t>
            </a:r>
            <a:br>
              <a:rPr lang="en-US" b="1" smtClean="0">
                <a:solidFill>
                  <a:srgbClr val="009900"/>
                </a:solidFill>
                <a:effectLst>
                  <a:outerShdw blurRad="38100" dist="38100" dir="2700000" algn="tl">
                    <a:srgbClr val="000000"/>
                  </a:outerShdw>
                </a:effectLst>
              </a:rPr>
            </a:br>
            <a:endParaRPr lang="en-US" b="1" smtClean="0">
              <a:solidFill>
                <a:srgbClr val="009900"/>
              </a:solidFill>
              <a:effectLst>
                <a:outerShdw blurRad="38100" dist="38100" dir="2700000" algn="tl">
                  <a:srgbClr val="000000"/>
                </a:outerShdw>
              </a:effectLst>
            </a:endParaRPr>
          </a:p>
        </p:txBody>
      </p:sp>
      <p:sp>
        <p:nvSpPr>
          <p:cNvPr id="663555" name="Rectangle 3"/>
          <p:cNvSpPr>
            <a:spLocks noChangeArrowheads="1"/>
          </p:cNvSpPr>
          <p:nvPr/>
        </p:nvSpPr>
        <p:spPr bwMode="auto">
          <a:xfrm>
            <a:off x="76200" y="1008063"/>
            <a:ext cx="5257800" cy="6002337"/>
          </a:xfrm>
          <a:prstGeom prst="rect">
            <a:avLst/>
          </a:prstGeom>
          <a:noFill/>
          <a:ln w="9525">
            <a:noFill/>
            <a:miter lim="800000"/>
            <a:headEnd/>
            <a:tailEnd/>
          </a:ln>
        </p:spPr>
        <p:txBody>
          <a:bodyPr anchor="ctr">
            <a:spAutoFit/>
          </a:bodyPr>
          <a:lstStyle/>
          <a:p>
            <a:pPr>
              <a:buClr>
                <a:srgbClr val="FF0000"/>
              </a:buClr>
              <a:buFont typeface="Wingdings" pitchFamily="2" charset="2"/>
              <a:buChar char="q"/>
              <a:tabLst>
                <a:tab pos="2452688" algn="l"/>
                <a:tab pos="2917825" algn="l"/>
              </a:tabLst>
            </a:pPr>
            <a:r>
              <a:rPr lang="en-US" sz="2400"/>
              <a:t>Energy is </a:t>
            </a:r>
            <a:r>
              <a:rPr lang="en-US" sz="2400" b="1"/>
              <a:t>Lost or Used</a:t>
            </a:r>
            <a:r>
              <a:rPr lang="en-US" sz="2400"/>
              <a:t> as it flows</a:t>
            </a:r>
          </a:p>
          <a:p>
            <a:pPr>
              <a:buClr>
                <a:srgbClr val="FF0000"/>
              </a:buClr>
              <a:buFont typeface="Wingdings" pitchFamily="2" charset="2"/>
              <a:buNone/>
              <a:tabLst>
                <a:tab pos="2452688" algn="l"/>
                <a:tab pos="2917825" algn="l"/>
              </a:tabLst>
            </a:pPr>
            <a:endParaRPr lang="en-US" sz="1600"/>
          </a:p>
          <a:p>
            <a:pPr>
              <a:buClr>
                <a:srgbClr val="FF0000"/>
              </a:buClr>
              <a:buFont typeface="Wingdings" pitchFamily="2" charset="2"/>
              <a:buChar char="q"/>
              <a:tabLst>
                <a:tab pos="2452688" algn="l"/>
                <a:tab pos="2917825" algn="l"/>
              </a:tabLst>
            </a:pPr>
            <a:r>
              <a:rPr lang="en-US" sz="2400"/>
              <a:t>Producers absorb energy from sun </a:t>
            </a:r>
            <a:r>
              <a:rPr lang="en-US" sz="2400">
                <a:sym typeface="Wingdings" pitchFamily="2" charset="2"/>
              </a:rPr>
              <a:t></a:t>
            </a:r>
            <a:r>
              <a:rPr lang="en-US" sz="2400"/>
              <a:t> only ½ the energy from Sun becomes part of plants body </a:t>
            </a:r>
            <a:r>
              <a:rPr lang="en-US" sz="2400">
                <a:sym typeface="Wingdings" pitchFamily="2" charset="2"/>
              </a:rPr>
              <a:t> </a:t>
            </a:r>
            <a:r>
              <a:rPr lang="en-US" sz="2400"/>
              <a:t>The other ½ is used for living &amp; growing or </a:t>
            </a:r>
            <a:r>
              <a:rPr lang="en-US" sz="2400" b="1" u="sng">
                <a:solidFill>
                  <a:srgbClr val="FF3300"/>
                </a:solidFill>
              </a:rPr>
              <a:t>lost as HEAT</a:t>
            </a:r>
            <a:r>
              <a:rPr lang="en-US" sz="2400">
                <a:solidFill>
                  <a:srgbClr val="FF3300"/>
                </a:solidFill>
              </a:rPr>
              <a:t>.</a:t>
            </a:r>
          </a:p>
          <a:p>
            <a:pPr>
              <a:buClr>
                <a:srgbClr val="FF0000"/>
              </a:buClr>
              <a:buFont typeface="Wingdings" pitchFamily="2" charset="2"/>
              <a:buNone/>
              <a:tabLst>
                <a:tab pos="2452688" algn="l"/>
                <a:tab pos="2917825" algn="l"/>
              </a:tabLst>
            </a:pPr>
            <a:endParaRPr lang="en-US">
              <a:solidFill>
                <a:srgbClr val="FF3300"/>
              </a:solidFill>
            </a:endParaRPr>
          </a:p>
          <a:p>
            <a:pPr eaLnBrk="0" hangingPunct="0">
              <a:buClr>
                <a:srgbClr val="FF0000"/>
              </a:buClr>
              <a:buFont typeface="Wingdings" pitchFamily="2" charset="2"/>
              <a:buChar char="q"/>
              <a:tabLst>
                <a:tab pos="2452688" algn="l"/>
                <a:tab pos="2917825" algn="l"/>
              </a:tabLst>
            </a:pPr>
            <a:r>
              <a:rPr lang="en-US" sz="2400"/>
              <a:t>At each level, only10% of the energy consumed is available to the next…..</a:t>
            </a:r>
            <a:endParaRPr lang="en-US" sz="2400" b="1" u="sng"/>
          </a:p>
          <a:p>
            <a:pPr lvl="1" eaLnBrk="0" hangingPunct="0">
              <a:buFontTx/>
              <a:buChar char="•"/>
              <a:tabLst>
                <a:tab pos="2452688" algn="l"/>
                <a:tab pos="2917825" algn="l"/>
              </a:tabLst>
            </a:pPr>
            <a:r>
              <a:rPr lang="en-US" i="1"/>
              <a:t>Because energy diminishes at each successive Trophic Level, few ecosystems can contain more than 4 or 5 Trophic Levels.</a:t>
            </a:r>
          </a:p>
          <a:p>
            <a:pPr lvl="1" eaLnBrk="0" hangingPunct="0">
              <a:buFontTx/>
              <a:buChar char="•"/>
              <a:tabLst>
                <a:tab pos="2452688" algn="l"/>
                <a:tab pos="2917825" algn="l"/>
              </a:tabLst>
            </a:pPr>
            <a:r>
              <a:rPr lang="en-US" i="1"/>
              <a:t>Organisms at Higher Trophic Levels, large carnivores, tend to be fewer in number than those at lower Trophic Levels, producers.</a:t>
            </a:r>
          </a:p>
          <a:p>
            <a:pPr eaLnBrk="0" hangingPunct="0">
              <a:buFontTx/>
              <a:buChar char="•"/>
              <a:tabLst>
                <a:tab pos="2452688" algn="l"/>
                <a:tab pos="2917825" algn="l"/>
              </a:tabLst>
            </a:pPr>
            <a:endParaRPr lang="en-US" sz="1000" i="1"/>
          </a:p>
          <a:p>
            <a:pPr algn="ctr" eaLnBrk="0" hangingPunct="0">
              <a:tabLst>
                <a:tab pos="2452688" algn="l"/>
                <a:tab pos="2917825" algn="l"/>
              </a:tabLst>
            </a:pPr>
            <a:r>
              <a:rPr lang="en-US" sz="1000"/>
              <a:t>                                                                                                                                                                                                                                       </a:t>
            </a:r>
          </a:p>
        </p:txBody>
      </p:sp>
      <p:pic>
        <p:nvPicPr>
          <p:cNvPr id="28676" name="Picture 5" descr="trophicpop"/>
          <p:cNvPicPr>
            <a:picLocks noChangeAspect="1" noChangeArrowheads="1"/>
          </p:cNvPicPr>
          <p:nvPr/>
        </p:nvPicPr>
        <p:blipFill>
          <a:blip r:embed="rId2" cstate="print"/>
          <a:srcRect/>
          <a:stretch>
            <a:fillRect/>
          </a:stretch>
        </p:blipFill>
        <p:spPr bwMode="auto">
          <a:xfrm>
            <a:off x="5334000" y="1828800"/>
            <a:ext cx="3810000" cy="4572000"/>
          </a:xfrm>
          <a:prstGeom prst="rect">
            <a:avLst/>
          </a:prstGeom>
          <a:noFill/>
          <a:ln w="12700">
            <a:solidFill>
              <a:srgbClr val="000000"/>
            </a:solidFill>
            <a:miter lim="800000"/>
            <a:headEnd/>
            <a:tailEnd/>
          </a:ln>
        </p:spPr>
      </p:pic>
      <p:sp>
        <p:nvSpPr>
          <p:cNvPr id="28677" name="Rectangle 6"/>
          <p:cNvSpPr>
            <a:spLocks noChangeArrowheads="1"/>
          </p:cNvSpPr>
          <p:nvPr/>
        </p:nvSpPr>
        <p:spPr bwMode="auto">
          <a:xfrm>
            <a:off x="5943600" y="4738688"/>
            <a:ext cx="2362200" cy="895350"/>
          </a:xfrm>
          <a:prstGeom prst="rect">
            <a:avLst/>
          </a:prstGeom>
          <a:noFill/>
          <a:ln w="57150">
            <a:solidFill>
              <a:schemeClr val="tx1"/>
            </a:solidFill>
            <a:miter lim="800000"/>
            <a:headEnd/>
            <a:tailEnd/>
          </a:ln>
        </p:spPr>
        <p:txBody>
          <a:bodyPr wrap="none" anchor="ctr"/>
          <a:lstStyle/>
          <a:p>
            <a:endParaRPr lang="en-US"/>
          </a:p>
        </p:txBody>
      </p:sp>
      <p:sp>
        <p:nvSpPr>
          <p:cNvPr id="28678" name="Rectangle 7"/>
          <p:cNvSpPr>
            <a:spLocks noChangeArrowheads="1"/>
          </p:cNvSpPr>
          <p:nvPr/>
        </p:nvSpPr>
        <p:spPr bwMode="auto">
          <a:xfrm>
            <a:off x="6553200" y="3716338"/>
            <a:ext cx="1143000" cy="1022350"/>
          </a:xfrm>
          <a:prstGeom prst="rect">
            <a:avLst/>
          </a:prstGeom>
          <a:noFill/>
          <a:ln w="28575">
            <a:solidFill>
              <a:schemeClr val="tx1"/>
            </a:solidFill>
            <a:miter lim="800000"/>
            <a:headEnd/>
            <a:tailEnd/>
          </a:ln>
        </p:spPr>
        <p:txBody>
          <a:bodyPr wrap="none" anchor="ctr"/>
          <a:lstStyle/>
          <a:p>
            <a:endParaRPr lang="en-US"/>
          </a:p>
        </p:txBody>
      </p:sp>
      <p:sp>
        <p:nvSpPr>
          <p:cNvPr id="28679" name="Rectangle 8"/>
          <p:cNvSpPr>
            <a:spLocks noChangeArrowheads="1"/>
          </p:cNvSpPr>
          <p:nvPr/>
        </p:nvSpPr>
        <p:spPr bwMode="auto">
          <a:xfrm>
            <a:off x="7010400" y="2822575"/>
            <a:ext cx="304800" cy="893763"/>
          </a:xfrm>
          <a:prstGeom prst="rect">
            <a:avLst/>
          </a:prstGeom>
          <a:noFill/>
          <a:ln w="12700">
            <a:solidFill>
              <a:schemeClr val="tx1"/>
            </a:solidFill>
            <a:miter lim="800000"/>
            <a:headEnd/>
            <a:tailEnd/>
          </a:ln>
        </p:spPr>
        <p:txBody>
          <a:bodyPr wrap="none" anchor="ctr"/>
          <a:lstStyle/>
          <a:p>
            <a:endParaRPr lang="en-US"/>
          </a:p>
        </p:txBody>
      </p:sp>
      <p:sp>
        <p:nvSpPr>
          <p:cNvPr id="28680" name="Text Box 9"/>
          <p:cNvSpPr txBox="1">
            <a:spLocks noChangeArrowheads="1"/>
          </p:cNvSpPr>
          <p:nvPr/>
        </p:nvSpPr>
        <p:spPr bwMode="auto">
          <a:xfrm>
            <a:off x="6781800" y="5224463"/>
            <a:ext cx="990600" cy="307975"/>
          </a:xfrm>
          <a:prstGeom prst="rect">
            <a:avLst/>
          </a:prstGeom>
          <a:solidFill>
            <a:srgbClr val="FAF290"/>
          </a:solidFill>
          <a:ln w="9525">
            <a:noFill/>
            <a:miter lim="800000"/>
            <a:headEnd/>
            <a:tailEnd/>
          </a:ln>
        </p:spPr>
        <p:txBody>
          <a:bodyPr>
            <a:spAutoFit/>
          </a:bodyPr>
          <a:lstStyle/>
          <a:p>
            <a:pPr>
              <a:spcBef>
                <a:spcPct val="50000"/>
              </a:spcBef>
            </a:pPr>
            <a:r>
              <a:rPr lang="en-US" sz="1400" b="1"/>
              <a:t>300 kcal</a:t>
            </a:r>
          </a:p>
        </p:txBody>
      </p:sp>
      <p:sp>
        <p:nvSpPr>
          <p:cNvPr id="28681" name="Text Box 10"/>
          <p:cNvSpPr txBox="1">
            <a:spLocks noChangeArrowheads="1"/>
          </p:cNvSpPr>
          <p:nvPr/>
        </p:nvSpPr>
        <p:spPr bwMode="auto">
          <a:xfrm>
            <a:off x="6781800" y="4386263"/>
            <a:ext cx="762000" cy="276225"/>
          </a:xfrm>
          <a:prstGeom prst="rect">
            <a:avLst/>
          </a:prstGeom>
          <a:solidFill>
            <a:srgbClr val="F6C1A4"/>
          </a:solidFill>
          <a:ln w="9525">
            <a:noFill/>
            <a:miter lim="800000"/>
            <a:headEnd/>
            <a:tailEnd/>
          </a:ln>
        </p:spPr>
        <p:txBody>
          <a:bodyPr>
            <a:spAutoFit/>
          </a:bodyPr>
          <a:lstStyle/>
          <a:p>
            <a:pPr>
              <a:spcBef>
                <a:spcPct val="50000"/>
              </a:spcBef>
            </a:pPr>
            <a:r>
              <a:rPr lang="en-US" sz="1200" b="1"/>
              <a:t>30 kcal</a:t>
            </a:r>
          </a:p>
        </p:txBody>
      </p:sp>
      <p:sp>
        <p:nvSpPr>
          <p:cNvPr id="28682" name="Rectangle 11"/>
          <p:cNvSpPr>
            <a:spLocks noChangeArrowheads="1"/>
          </p:cNvSpPr>
          <p:nvPr/>
        </p:nvSpPr>
        <p:spPr bwMode="auto">
          <a:xfrm>
            <a:off x="5257800" y="5634038"/>
            <a:ext cx="3810000" cy="766762"/>
          </a:xfrm>
          <a:prstGeom prst="rect">
            <a:avLst/>
          </a:prstGeom>
          <a:noFill/>
          <a:ln w="76200">
            <a:solidFill>
              <a:schemeClr val="tx1"/>
            </a:solidFill>
            <a:miter lim="800000"/>
            <a:headEnd/>
            <a:tailEnd/>
          </a:ln>
        </p:spPr>
        <p:txBody>
          <a:bodyPr wrap="none" anchor="ctr"/>
          <a:lstStyle/>
          <a:p>
            <a:endParaRPr lang="en-US"/>
          </a:p>
        </p:txBody>
      </p:sp>
      <p:sp>
        <p:nvSpPr>
          <p:cNvPr id="28683" name="Text Box 12"/>
          <p:cNvSpPr txBox="1">
            <a:spLocks noChangeArrowheads="1"/>
          </p:cNvSpPr>
          <p:nvPr/>
        </p:nvSpPr>
        <p:spPr bwMode="auto">
          <a:xfrm>
            <a:off x="6477000" y="6064250"/>
            <a:ext cx="1295400" cy="338138"/>
          </a:xfrm>
          <a:prstGeom prst="rect">
            <a:avLst/>
          </a:prstGeom>
          <a:solidFill>
            <a:srgbClr val="D3DA7C"/>
          </a:solidFill>
          <a:ln w="9525">
            <a:noFill/>
            <a:miter lim="800000"/>
            <a:headEnd/>
            <a:tailEnd/>
          </a:ln>
        </p:spPr>
        <p:txBody>
          <a:bodyPr>
            <a:spAutoFit/>
          </a:bodyPr>
          <a:lstStyle/>
          <a:p>
            <a:pPr algn="ctr">
              <a:spcBef>
                <a:spcPct val="50000"/>
              </a:spcBef>
            </a:pPr>
            <a:r>
              <a:rPr lang="en-US" sz="1600" b="1"/>
              <a:t>3000 kcal</a:t>
            </a:r>
          </a:p>
        </p:txBody>
      </p:sp>
      <p:sp>
        <p:nvSpPr>
          <p:cNvPr id="13" name="Text Box 10"/>
          <p:cNvSpPr txBox="1">
            <a:spLocks noChangeArrowheads="1"/>
          </p:cNvSpPr>
          <p:nvPr/>
        </p:nvSpPr>
        <p:spPr bwMode="auto">
          <a:xfrm>
            <a:off x="6934200" y="3276600"/>
            <a:ext cx="457200" cy="415925"/>
          </a:xfrm>
          <a:prstGeom prst="rect">
            <a:avLst/>
          </a:prstGeom>
          <a:noFill/>
          <a:ln w="9525">
            <a:noFill/>
            <a:miter lim="800000"/>
            <a:headEnd/>
            <a:tailEnd/>
          </a:ln>
        </p:spPr>
        <p:txBody>
          <a:bodyPr>
            <a:spAutoFit/>
          </a:bodyPr>
          <a:lstStyle/>
          <a:p>
            <a:pPr algn="ctr">
              <a:spcBef>
                <a:spcPct val="50000"/>
              </a:spcBef>
              <a:defRPr/>
            </a:pPr>
            <a:r>
              <a:rPr lang="en-US" sz="1050" b="1" dirty="0">
                <a:solidFill>
                  <a:schemeClr val="bg1"/>
                </a:solidFill>
              </a:rPr>
              <a:t>3 kcal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3555">
                                            <p:txEl>
                                              <p:pRg st="2" end="2"/>
                                            </p:txEl>
                                          </p:spTgt>
                                        </p:tgtEl>
                                        <p:attrNameLst>
                                          <p:attrName>style.visibility</p:attrName>
                                        </p:attrNameLst>
                                      </p:cBhvr>
                                      <p:to>
                                        <p:strVal val="visible"/>
                                      </p:to>
                                    </p:set>
                                    <p:animEffect transition="in" filter="dissolve">
                                      <p:cBhvr>
                                        <p:cTn id="7" dur="500"/>
                                        <p:tgtEl>
                                          <p:spTgt spid="6635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63555">
                                            <p:txEl>
                                              <p:pRg st="4" end="4"/>
                                            </p:txEl>
                                          </p:spTgt>
                                        </p:tgtEl>
                                        <p:attrNameLst>
                                          <p:attrName>style.visibility</p:attrName>
                                        </p:attrNameLst>
                                      </p:cBhvr>
                                      <p:to>
                                        <p:strVal val="visible"/>
                                      </p:to>
                                    </p:set>
                                    <p:animEffect transition="in" filter="dissolve">
                                      <p:cBhvr>
                                        <p:cTn id="12" dur="3000"/>
                                        <p:tgtEl>
                                          <p:spTgt spid="66355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63555">
                                            <p:txEl>
                                              <p:pRg st="5" end="5"/>
                                            </p:txEl>
                                          </p:spTgt>
                                        </p:tgtEl>
                                        <p:attrNameLst>
                                          <p:attrName>style.visibility</p:attrName>
                                        </p:attrNameLst>
                                      </p:cBhvr>
                                      <p:to>
                                        <p:strVal val="visible"/>
                                      </p:to>
                                    </p:set>
                                    <p:animEffect transition="in" filter="dissolve">
                                      <p:cBhvr>
                                        <p:cTn id="17" dur="500"/>
                                        <p:tgtEl>
                                          <p:spTgt spid="663555">
                                            <p:txEl>
                                              <p:pRg st="5" end="5"/>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663555">
                                            <p:txEl>
                                              <p:pRg st="6" end="6"/>
                                            </p:txEl>
                                          </p:spTgt>
                                        </p:tgtEl>
                                        <p:attrNameLst>
                                          <p:attrName>style.visibility</p:attrName>
                                        </p:attrNameLst>
                                      </p:cBhvr>
                                      <p:to>
                                        <p:strVal val="visible"/>
                                      </p:to>
                                    </p:set>
                                    <p:animEffect transition="in" filter="dissolve">
                                      <p:cBhvr>
                                        <p:cTn id="21" dur="500"/>
                                        <p:tgtEl>
                                          <p:spTgt spid="66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3886200" y="1524000"/>
            <a:ext cx="6172200" cy="5334000"/>
          </a:xfrm>
          <a:prstGeom prst="triangle">
            <a:avLst>
              <a:gd name="adj" fmla="val 50000"/>
            </a:avLst>
          </a:prstGeom>
          <a:solidFill>
            <a:schemeClr val="accent1"/>
          </a:solidFill>
          <a:ln w="38100">
            <a:solidFill>
              <a:schemeClr val="tx1"/>
            </a:solidFill>
            <a:miter lim="800000"/>
            <a:headEnd/>
            <a:tailEnd/>
          </a:ln>
        </p:spPr>
        <p:txBody>
          <a:bodyPr wrap="none" anchor="ctr"/>
          <a:lstStyle/>
          <a:p>
            <a:pPr algn="ctr" eaLnBrk="0" hangingPunct="0"/>
            <a:endParaRPr lang="en-US"/>
          </a:p>
        </p:txBody>
      </p:sp>
      <p:sp>
        <p:nvSpPr>
          <p:cNvPr id="29699" name="Line 3"/>
          <p:cNvSpPr>
            <a:spLocks noChangeShapeType="1"/>
          </p:cNvSpPr>
          <p:nvPr/>
        </p:nvSpPr>
        <p:spPr bwMode="auto">
          <a:xfrm>
            <a:off x="6096000" y="2971800"/>
            <a:ext cx="1676400" cy="0"/>
          </a:xfrm>
          <a:prstGeom prst="line">
            <a:avLst/>
          </a:prstGeom>
          <a:noFill/>
          <a:ln w="28575">
            <a:solidFill>
              <a:schemeClr val="tx1"/>
            </a:solidFill>
            <a:round/>
            <a:headEnd/>
            <a:tailEnd/>
          </a:ln>
        </p:spPr>
        <p:txBody>
          <a:bodyPr/>
          <a:lstStyle/>
          <a:p>
            <a:endParaRPr lang="en-US"/>
          </a:p>
        </p:txBody>
      </p:sp>
      <p:sp>
        <p:nvSpPr>
          <p:cNvPr id="29700" name="Line 4"/>
          <p:cNvSpPr>
            <a:spLocks noChangeShapeType="1"/>
          </p:cNvSpPr>
          <p:nvPr/>
        </p:nvSpPr>
        <p:spPr bwMode="auto">
          <a:xfrm>
            <a:off x="5486400" y="4038600"/>
            <a:ext cx="2895600" cy="0"/>
          </a:xfrm>
          <a:prstGeom prst="line">
            <a:avLst/>
          </a:prstGeom>
          <a:noFill/>
          <a:ln w="28575">
            <a:solidFill>
              <a:schemeClr val="tx1"/>
            </a:solidFill>
            <a:round/>
            <a:headEnd/>
            <a:tailEnd/>
          </a:ln>
        </p:spPr>
        <p:txBody>
          <a:bodyPr/>
          <a:lstStyle/>
          <a:p>
            <a:endParaRPr lang="en-US"/>
          </a:p>
        </p:txBody>
      </p:sp>
      <p:sp>
        <p:nvSpPr>
          <p:cNvPr id="29701" name="Line 5"/>
          <p:cNvSpPr>
            <a:spLocks noChangeShapeType="1"/>
          </p:cNvSpPr>
          <p:nvPr/>
        </p:nvSpPr>
        <p:spPr bwMode="auto">
          <a:xfrm>
            <a:off x="4953000" y="5029200"/>
            <a:ext cx="4038600" cy="0"/>
          </a:xfrm>
          <a:prstGeom prst="line">
            <a:avLst/>
          </a:prstGeom>
          <a:noFill/>
          <a:ln w="28575">
            <a:solidFill>
              <a:schemeClr val="tx1"/>
            </a:solidFill>
            <a:round/>
            <a:headEnd/>
            <a:tailEnd/>
          </a:ln>
        </p:spPr>
        <p:txBody>
          <a:bodyPr/>
          <a:lstStyle/>
          <a:p>
            <a:endParaRPr lang="en-US"/>
          </a:p>
        </p:txBody>
      </p:sp>
      <p:sp>
        <p:nvSpPr>
          <p:cNvPr id="29702" name="Line 6"/>
          <p:cNvSpPr>
            <a:spLocks noChangeShapeType="1"/>
          </p:cNvSpPr>
          <p:nvPr/>
        </p:nvSpPr>
        <p:spPr bwMode="auto">
          <a:xfrm>
            <a:off x="4419600" y="5867400"/>
            <a:ext cx="5029200" cy="0"/>
          </a:xfrm>
          <a:prstGeom prst="line">
            <a:avLst/>
          </a:prstGeom>
          <a:noFill/>
          <a:ln w="28575">
            <a:solidFill>
              <a:schemeClr val="tx1"/>
            </a:solidFill>
            <a:round/>
            <a:headEnd/>
            <a:tailEnd/>
          </a:ln>
        </p:spPr>
        <p:txBody>
          <a:bodyPr/>
          <a:lstStyle/>
          <a:p>
            <a:endParaRPr lang="en-US"/>
          </a:p>
        </p:txBody>
      </p:sp>
      <p:sp>
        <p:nvSpPr>
          <p:cNvPr id="664583" name="Text Box 7"/>
          <p:cNvSpPr txBox="1">
            <a:spLocks noChangeArrowheads="1"/>
          </p:cNvSpPr>
          <p:nvPr/>
        </p:nvSpPr>
        <p:spPr bwMode="auto">
          <a:xfrm>
            <a:off x="5791200" y="6019800"/>
            <a:ext cx="1905000" cy="350838"/>
          </a:xfrm>
          <a:prstGeom prst="rect">
            <a:avLst/>
          </a:prstGeom>
          <a:noFill/>
          <a:ln w="9525">
            <a:noFill/>
            <a:miter lim="800000"/>
            <a:headEnd/>
            <a:tailEnd/>
          </a:ln>
        </p:spPr>
        <p:txBody>
          <a:bodyPr>
            <a:spAutoFit/>
          </a:bodyPr>
          <a:lstStyle/>
          <a:p>
            <a:pPr algn="ctr" eaLnBrk="0" hangingPunct="0">
              <a:lnSpc>
                <a:spcPct val="85000"/>
              </a:lnSpc>
            </a:pPr>
            <a:r>
              <a:rPr lang="en-US" sz="2000" b="1"/>
              <a:t>GRASS</a:t>
            </a:r>
            <a:endParaRPr lang="en-US" sz="1400"/>
          </a:p>
        </p:txBody>
      </p:sp>
      <p:sp>
        <p:nvSpPr>
          <p:cNvPr id="664584" name="Text Box 8"/>
          <p:cNvSpPr txBox="1">
            <a:spLocks noChangeArrowheads="1"/>
          </p:cNvSpPr>
          <p:nvPr/>
        </p:nvSpPr>
        <p:spPr bwMode="auto">
          <a:xfrm>
            <a:off x="5943600" y="3200400"/>
            <a:ext cx="1905000" cy="584200"/>
          </a:xfrm>
          <a:prstGeom prst="rect">
            <a:avLst/>
          </a:prstGeom>
          <a:noFill/>
          <a:ln w="9525">
            <a:noFill/>
            <a:miter lim="800000"/>
            <a:headEnd/>
            <a:tailEnd/>
          </a:ln>
        </p:spPr>
        <p:txBody>
          <a:bodyPr>
            <a:spAutoFit/>
          </a:bodyPr>
          <a:lstStyle/>
          <a:p>
            <a:pPr algn="ctr" eaLnBrk="0" hangingPunct="0">
              <a:lnSpc>
                <a:spcPct val="85000"/>
              </a:lnSpc>
            </a:pPr>
            <a:r>
              <a:rPr lang="en-US" sz="2000" b="1"/>
              <a:t>SNAKE</a:t>
            </a:r>
          </a:p>
          <a:p>
            <a:pPr algn="ctr" eaLnBrk="0" hangingPunct="0">
              <a:lnSpc>
                <a:spcPct val="85000"/>
              </a:lnSpc>
            </a:pPr>
            <a:r>
              <a:rPr lang="en-US"/>
              <a:t>carnivore</a:t>
            </a:r>
          </a:p>
        </p:txBody>
      </p:sp>
      <p:sp>
        <p:nvSpPr>
          <p:cNvPr id="664585" name="Text Box 9"/>
          <p:cNvSpPr txBox="1">
            <a:spLocks noChangeArrowheads="1"/>
          </p:cNvSpPr>
          <p:nvPr/>
        </p:nvSpPr>
        <p:spPr bwMode="auto">
          <a:xfrm>
            <a:off x="5867400" y="4191000"/>
            <a:ext cx="1905000" cy="630238"/>
          </a:xfrm>
          <a:prstGeom prst="rect">
            <a:avLst/>
          </a:prstGeom>
          <a:noFill/>
          <a:ln w="9525">
            <a:noFill/>
            <a:miter lim="800000"/>
            <a:headEnd/>
            <a:tailEnd/>
          </a:ln>
        </p:spPr>
        <p:txBody>
          <a:bodyPr>
            <a:spAutoFit/>
          </a:bodyPr>
          <a:lstStyle/>
          <a:p>
            <a:pPr algn="ctr" eaLnBrk="0" hangingPunct="0">
              <a:spcBef>
                <a:spcPct val="50000"/>
              </a:spcBef>
            </a:pPr>
            <a:r>
              <a:rPr lang="en-US" sz="2000" b="1"/>
              <a:t>FROG</a:t>
            </a:r>
          </a:p>
          <a:p>
            <a:pPr algn="ctr" eaLnBrk="0" hangingPunct="0">
              <a:lnSpc>
                <a:spcPct val="85000"/>
              </a:lnSpc>
            </a:pPr>
            <a:r>
              <a:rPr lang="en-US"/>
              <a:t>carnivore</a:t>
            </a:r>
          </a:p>
        </p:txBody>
      </p:sp>
      <p:sp>
        <p:nvSpPr>
          <p:cNvPr id="664586" name="Text Box 10"/>
          <p:cNvSpPr txBox="1">
            <a:spLocks noChangeArrowheads="1"/>
          </p:cNvSpPr>
          <p:nvPr/>
        </p:nvSpPr>
        <p:spPr bwMode="auto">
          <a:xfrm>
            <a:off x="5181600" y="5181600"/>
            <a:ext cx="3276600" cy="584200"/>
          </a:xfrm>
          <a:prstGeom prst="rect">
            <a:avLst/>
          </a:prstGeom>
          <a:noFill/>
          <a:ln w="9525">
            <a:noFill/>
            <a:miter lim="800000"/>
            <a:headEnd/>
            <a:tailEnd/>
          </a:ln>
        </p:spPr>
        <p:txBody>
          <a:bodyPr>
            <a:spAutoFit/>
          </a:bodyPr>
          <a:lstStyle/>
          <a:p>
            <a:pPr algn="ctr" eaLnBrk="0" hangingPunct="0">
              <a:lnSpc>
                <a:spcPct val="85000"/>
              </a:lnSpc>
            </a:pPr>
            <a:r>
              <a:rPr lang="en-US" sz="2000" b="1"/>
              <a:t>GRASSHOPPER</a:t>
            </a:r>
          </a:p>
          <a:p>
            <a:pPr algn="ctr" eaLnBrk="0" hangingPunct="0">
              <a:lnSpc>
                <a:spcPct val="85000"/>
              </a:lnSpc>
            </a:pPr>
            <a:r>
              <a:rPr lang="en-US"/>
              <a:t>herbivore</a:t>
            </a:r>
          </a:p>
        </p:txBody>
      </p:sp>
      <p:sp>
        <p:nvSpPr>
          <p:cNvPr id="664587" name="Text Box 11"/>
          <p:cNvSpPr txBox="1">
            <a:spLocks noChangeArrowheads="1"/>
          </p:cNvSpPr>
          <p:nvPr/>
        </p:nvSpPr>
        <p:spPr bwMode="auto">
          <a:xfrm>
            <a:off x="6019800" y="2209800"/>
            <a:ext cx="1905000" cy="558800"/>
          </a:xfrm>
          <a:prstGeom prst="rect">
            <a:avLst/>
          </a:prstGeom>
          <a:noFill/>
          <a:ln w="9525">
            <a:noFill/>
            <a:miter lim="800000"/>
            <a:headEnd/>
            <a:tailEnd/>
          </a:ln>
        </p:spPr>
        <p:txBody>
          <a:bodyPr>
            <a:spAutoFit/>
          </a:bodyPr>
          <a:lstStyle/>
          <a:p>
            <a:pPr algn="ctr" eaLnBrk="0" hangingPunct="0">
              <a:lnSpc>
                <a:spcPct val="85000"/>
              </a:lnSpc>
            </a:pPr>
            <a:r>
              <a:rPr lang="en-US" sz="2000" b="1"/>
              <a:t>HAWK</a:t>
            </a:r>
          </a:p>
          <a:p>
            <a:pPr algn="ctr" eaLnBrk="0" hangingPunct="0">
              <a:lnSpc>
                <a:spcPct val="85000"/>
              </a:lnSpc>
            </a:pPr>
            <a:r>
              <a:rPr lang="en-US" sz="1600"/>
              <a:t>top carnivore</a:t>
            </a:r>
          </a:p>
        </p:txBody>
      </p:sp>
      <p:sp>
        <p:nvSpPr>
          <p:cNvPr id="29708" name="Rectangle 12"/>
          <p:cNvSpPr>
            <a:spLocks noChangeArrowheads="1"/>
          </p:cNvSpPr>
          <p:nvPr/>
        </p:nvSpPr>
        <p:spPr bwMode="auto">
          <a:xfrm>
            <a:off x="0" y="838200"/>
            <a:ext cx="5715000" cy="5257800"/>
          </a:xfrm>
          <a:prstGeom prst="rect">
            <a:avLst/>
          </a:prstGeom>
          <a:noFill/>
          <a:ln w="9525">
            <a:noFill/>
            <a:miter lim="800000"/>
            <a:headEnd/>
            <a:tailEnd/>
          </a:ln>
        </p:spPr>
        <p:txBody>
          <a:bodyPr/>
          <a:lstStyle/>
          <a:p>
            <a:pPr marL="609600" indent="-609600">
              <a:buFontTx/>
              <a:buAutoNum type="arabicPeriod"/>
            </a:pPr>
            <a:r>
              <a:rPr lang="en-US" b="1"/>
              <a:t>Put these in the correct order on the pyramid</a:t>
            </a:r>
          </a:p>
          <a:p>
            <a:pPr marL="1371600" lvl="2" indent="-457200">
              <a:buFontTx/>
              <a:buAutoNum type="arabicPeriod"/>
            </a:pPr>
            <a:r>
              <a:rPr lang="en-US"/>
              <a:t>Hawk</a:t>
            </a:r>
          </a:p>
          <a:p>
            <a:pPr marL="1371600" lvl="2" indent="-457200">
              <a:buFontTx/>
              <a:buAutoNum type="arabicPeriod"/>
            </a:pPr>
            <a:r>
              <a:rPr lang="en-US"/>
              <a:t>Grass</a:t>
            </a:r>
          </a:p>
          <a:p>
            <a:pPr marL="1371600" lvl="2" indent="-457200">
              <a:buFontTx/>
              <a:buAutoNum type="arabicPeriod"/>
            </a:pPr>
            <a:r>
              <a:rPr lang="en-US"/>
              <a:t>Snake</a:t>
            </a:r>
          </a:p>
          <a:p>
            <a:pPr marL="1371600" lvl="2" indent="-457200">
              <a:buFontTx/>
              <a:buAutoNum type="arabicPeriod"/>
            </a:pPr>
            <a:r>
              <a:rPr lang="en-US"/>
              <a:t>Grasshopper</a:t>
            </a:r>
          </a:p>
          <a:p>
            <a:pPr marL="1371600" lvl="2" indent="-457200">
              <a:buFontTx/>
              <a:buAutoNum type="arabicPeriod"/>
            </a:pPr>
            <a:r>
              <a:rPr lang="en-US"/>
              <a:t>Frog</a:t>
            </a:r>
          </a:p>
          <a:p>
            <a:pPr marL="609600" indent="-609600">
              <a:buFontTx/>
              <a:buAutoNum type="arabicPeriod"/>
            </a:pPr>
            <a:r>
              <a:rPr lang="en-US" b="1"/>
              <a:t>Label each organism above as either a/an:</a:t>
            </a:r>
          </a:p>
          <a:p>
            <a:pPr marL="1371600" lvl="2" indent="-457200">
              <a:buFontTx/>
              <a:buAutoNum type="arabicPeriod"/>
            </a:pPr>
            <a:r>
              <a:rPr lang="en-US"/>
              <a:t>Producer</a:t>
            </a:r>
          </a:p>
          <a:p>
            <a:pPr marL="1371600" lvl="2" indent="-457200">
              <a:buFontTx/>
              <a:buAutoNum type="arabicPeriod"/>
            </a:pPr>
            <a:r>
              <a:rPr lang="en-US"/>
              <a:t>Autotroph</a:t>
            </a:r>
          </a:p>
          <a:p>
            <a:pPr marL="1371600" lvl="2" indent="-457200">
              <a:buFontTx/>
              <a:buAutoNum type="arabicPeriod"/>
            </a:pPr>
            <a:r>
              <a:rPr lang="en-US"/>
              <a:t>Heterotroph</a:t>
            </a:r>
          </a:p>
          <a:p>
            <a:pPr marL="1371600" lvl="2" indent="-457200">
              <a:buFontTx/>
              <a:buAutoNum type="arabicPeriod"/>
            </a:pPr>
            <a:r>
              <a:rPr lang="en-US"/>
              <a:t>Primary consumer</a:t>
            </a:r>
          </a:p>
          <a:p>
            <a:pPr marL="1371600" lvl="2" indent="-457200">
              <a:buFontTx/>
              <a:buAutoNum type="arabicPeriod"/>
            </a:pPr>
            <a:r>
              <a:rPr lang="en-US"/>
              <a:t>Secondary consumer</a:t>
            </a:r>
          </a:p>
          <a:p>
            <a:pPr marL="1371600" lvl="2" indent="-457200">
              <a:buFontTx/>
              <a:buAutoNum type="arabicPeriod"/>
            </a:pPr>
            <a:r>
              <a:rPr lang="en-US"/>
              <a:t>3</a:t>
            </a:r>
            <a:r>
              <a:rPr lang="en-US" baseline="30000"/>
              <a:t>rd</a:t>
            </a:r>
            <a:r>
              <a:rPr lang="en-US"/>
              <a:t> order consumer</a:t>
            </a:r>
          </a:p>
          <a:p>
            <a:pPr marL="1371600" lvl="2" indent="-457200">
              <a:buFontTx/>
              <a:buAutoNum type="arabicPeriod"/>
            </a:pPr>
            <a:r>
              <a:rPr lang="en-US"/>
              <a:t>4</a:t>
            </a:r>
            <a:r>
              <a:rPr lang="en-US" baseline="30000"/>
              <a:t>th</a:t>
            </a:r>
            <a:r>
              <a:rPr lang="en-US"/>
              <a:t> order consumer</a:t>
            </a:r>
          </a:p>
          <a:p>
            <a:pPr marL="1371600" lvl="2" indent="-457200">
              <a:buFontTx/>
              <a:buAutoNum type="arabicPeriod"/>
            </a:pPr>
            <a:endParaRPr lang="en-US"/>
          </a:p>
          <a:p>
            <a:pPr marL="609600" indent="-609600">
              <a:buFontTx/>
              <a:buAutoNum type="arabicPeriod"/>
            </a:pPr>
            <a:r>
              <a:rPr lang="en-US" b="1"/>
              <a:t>What two things are missing?</a:t>
            </a:r>
          </a:p>
        </p:txBody>
      </p:sp>
      <p:sp>
        <p:nvSpPr>
          <p:cNvPr id="664589" name="Text Box 13"/>
          <p:cNvSpPr txBox="1">
            <a:spLocks noChangeArrowheads="1"/>
          </p:cNvSpPr>
          <p:nvPr/>
        </p:nvSpPr>
        <p:spPr bwMode="auto">
          <a:xfrm>
            <a:off x="838200" y="5562600"/>
            <a:ext cx="3352800" cy="946150"/>
          </a:xfrm>
          <a:prstGeom prst="rect">
            <a:avLst/>
          </a:prstGeom>
          <a:noFill/>
          <a:ln w="9525">
            <a:noFill/>
            <a:miter lim="800000"/>
            <a:headEnd/>
            <a:tailEnd/>
          </a:ln>
          <a:effectLst/>
        </p:spPr>
        <p:txBody>
          <a:bodyPr>
            <a:spAutoFit/>
          </a:bodyPr>
          <a:lstStyle/>
          <a:p>
            <a:pPr eaLnBrk="0" hangingPunct="0">
              <a:spcBef>
                <a:spcPct val="50000"/>
              </a:spcBef>
              <a:defRPr/>
            </a:pPr>
            <a:r>
              <a:rPr lang="en-US" sz="2800" b="1" i="1" u="sng">
                <a:solidFill>
                  <a:schemeClr val="tx2"/>
                </a:solidFill>
                <a:effectLst>
                  <a:outerShdw blurRad="38100" dist="38100" dir="2700000" algn="tl">
                    <a:srgbClr val="FFFFFF"/>
                  </a:outerShdw>
                </a:effectLst>
              </a:rPr>
              <a:t>The Sun … Decomposers…</a:t>
            </a:r>
          </a:p>
        </p:txBody>
      </p:sp>
      <p:pic>
        <p:nvPicPr>
          <p:cNvPr id="664590" name="Picture 14" descr="MCj04061720000[1]"/>
          <p:cNvPicPr>
            <a:picLocks noChangeAspect="1" noChangeArrowheads="1"/>
          </p:cNvPicPr>
          <p:nvPr/>
        </p:nvPicPr>
        <p:blipFill>
          <a:blip r:embed="rId2" cstate="print"/>
          <a:srcRect/>
          <a:stretch>
            <a:fillRect/>
          </a:stretch>
        </p:blipFill>
        <p:spPr bwMode="auto">
          <a:xfrm>
            <a:off x="5257800" y="1143000"/>
            <a:ext cx="1131888" cy="1155700"/>
          </a:xfrm>
          <a:prstGeom prst="rect">
            <a:avLst/>
          </a:prstGeom>
          <a:noFill/>
          <a:ln w="9525">
            <a:noFill/>
            <a:miter lim="800000"/>
            <a:headEnd/>
            <a:tailEnd/>
          </a:ln>
        </p:spPr>
      </p:pic>
      <p:sp>
        <p:nvSpPr>
          <p:cNvPr id="664591" name="Rectangle 15"/>
          <p:cNvSpPr>
            <a:spLocks noChangeArrowheads="1"/>
          </p:cNvSpPr>
          <p:nvPr/>
        </p:nvSpPr>
        <p:spPr bwMode="auto">
          <a:xfrm>
            <a:off x="0" y="-76200"/>
            <a:ext cx="9144000" cy="1143000"/>
          </a:xfrm>
          <a:prstGeom prst="rect">
            <a:avLst/>
          </a:prstGeom>
          <a:noFill/>
          <a:ln w="9525">
            <a:noFill/>
            <a:miter lim="800000"/>
            <a:headEnd/>
            <a:tailEnd/>
          </a:ln>
          <a:effectLst/>
        </p:spPr>
        <p:txBody>
          <a:bodyPr anchor="ctr"/>
          <a:lstStyle/>
          <a:p>
            <a:pPr algn="ctr">
              <a:lnSpc>
                <a:spcPct val="80000"/>
              </a:lnSpc>
              <a:defRPr/>
            </a:pPr>
            <a:r>
              <a:rPr lang="en-US" sz="4000" b="1" i="1">
                <a:solidFill>
                  <a:srgbClr val="009900"/>
                </a:solidFill>
                <a:effectLst>
                  <a:outerShdw blurRad="38100" dist="38100" dir="2700000" algn="tl">
                    <a:srgbClr val="000000"/>
                  </a:outerShdw>
                </a:effectLst>
              </a:rPr>
              <a:t>Trophic Level Pyramid</a:t>
            </a:r>
            <a:endParaRPr lang="en-US" sz="4400" b="1">
              <a:solidFill>
                <a:srgbClr val="009900"/>
              </a:solidFill>
              <a:effectLst>
                <a:outerShdw blurRad="38100" dist="38100" dir="2700000" algn="tl">
                  <a:srgbClr val="000000"/>
                </a:outerShdw>
              </a:effectLst>
            </a:endParaRPr>
          </a:p>
        </p:txBody>
      </p:sp>
      <p:grpSp>
        <p:nvGrpSpPr>
          <p:cNvPr id="2" name="Group 16"/>
          <p:cNvGrpSpPr>
            <a:grpSpLocks/>
          </p:cNvGrpSpPr>
          <p:nvPr/>
        </p:nvGrpSpPr>
        <p:grpSpPr bwMode="auto">
          <a:xfrm>
            <a:off x="4419600" y="6270625"/>
            <a:ext cx="762000" cy="587375"/>
            <a:chOff x="2784" y="3950"/>
            <a:chExt cx="480" cy="370"/>
          </a:xfrm>
        </p:grpSpPr>
        <p:sp>
          <p:nvSpPr>
            <p:cNvPr id="29723" name="Oval 17"/>
            <p:cNvSpPr>
              <a:spLocks noChangeArrowheads="1"/>
            </p:cNvSpPr>
            <p:nvPr/>
          </p:nvSpPr>
          <p:spPr bwMode="auto">
            <a:xfrm>
              <a:off x="2880" y="4224"/>
              <a:ext cx="96" cy="96"/>
            </a:xfrm>
            <a:prstGeom prst="ellipse">
              <a:avLst/>
            </a:prstGeom>
            <a:solidFill>
              <a:srgbClr val="C38D05"/>
            </a:solidFill>
            <a:ln w="9525">
              <a:noFill/>
              <a:round/>
              <a:headEnd/>
              <a:tailEnd/>
            </a:ln>
          </p:spPr>
          <p:txBody>
            <a:bodyPr wrap="none" anchor="ctr"/>
            <a:lstStyle/>
            <a:p>
              <a:endParaRPr lang="en-US"/>
            </a:p>
          </p:txBody>
        </p:sp>
        <p:sp>
          <p:nvSpPr>
            <p:cNvPr id="29724" name="Oval 18"/>
            <p:cNvSpPr>
              <a:spLocks noChangeArrowheads="1"/>
            </p:cNvSpPr>
            <p:nvPr/>
          </p:nvSpPr>
          <p:spPr bwMode="auto">
            <a:xfrm>
              <a:off x="2784" y="4080"/>
              <a:ext cx="96" cy="96"/>
            </a:xfrm>
            <a:prstGeom prst="ellipse">
              <a:avLst/>
            </a:prstGeom>
            <a:solidFill>
              <a:srgbClr val="C38D05"/>
            </a:solidFill>
            <a:ln w="9525">
              <a:noFill/>
              <a:round/>
              <a:headEnd/>
              <a:tailEnd/>
            </a:ln>
          </p:spPr>
          <p:txBody>
            <a:bodyPr wrap="none" anchor="ctr"/>
            <a:lstStyle/>
            <a:p>
              <a:endParaRPr lang="en-US"/>
            </a:p>
          </p:txBody>
        </p:sp>
        <p:sp>
          <p:nvSpPr>
            <p:cNvPr id="29725" name="Line 19"/>
            <p:cNvSpPr>
              <a:spLocks noChangeShapeType="1"/>
            </p:cNvSpPr>
            <p:nvPr/>
          </p:nvSpPr>
          <p:spPr bwMode="auto">
            <a:xfrm>
              <a:off x="2976" y="4128"/>
              <a:ext cx="192" cy="0"/>
            </a:xfrm>
            <a:prstGeom prst="line">
              <a:avLst/>
            </a:prstGeom>
            <a:noFill/>
            <a:ln w="76200">
              <a:solidFill>
                <a:srgbClr val="C38D05"/>
              </a:solidFill>
              <a:round/>
              <a:headEnd/>
              <a:tailEnd/>
            </a:ln>
          </p:spPr>
          <p:txBody>
            <a:bodyPr/>
            <a:lstStyle/>
            <a:p>
              <a:endParaRPr lang="en-US"/>
            </a:p>
          </p:txBody>
        </p:sp>
        <p:sp>
          <p:nvSpPr>
            <p:cNvPr id="29726" name="Line 20"/>
            <p:cNvSpPr>
              <a:spLocks noChangeShapeType="1"/>
            </p:cNvSpPr>
            <p:nvPr/>
          </p:nvSpPr>
          <p:spPr bwMode="auto">
            <a:xfrm>
              <a:off x="3072" y="4224"/>
              <a:ext cx="192" cy="0"/>
            </a:xfrm>
            <a:prstGeom prst="line">
              <a:avLst/>
            </a:prstGeom>
            <a:noFill/>
            <a:ln w="76200">
              <a:solidFill>
                <a:srgbClr val="C38D05"/>
              </a:solidFill>
              <a:round/>
              <a:headEnd/>
              <a:tailEnd/>
            </a:ln>
          </p:spPr>
          <p:txBody>
            <a:bodyPr/>
            <a:lstStyle/>
            <a:p>
              <a:endParaRPr lang="en-US"/>
            </a:p>
          </p:txBody>
        </p:sp>
        <p:sp>
          <p:nvSpPr>
            <p:cNvPr id="29727" name="Freeform 21"/>
            <p:cNvSpPr>
              <a:spLocks/>
            </p:cNvSpPr>
            <p:nvPr/>
          </p:nvSpPr>
          <p:spPr bwMode="auto">
            <a:xfrm>
              <a:off x="2871" y="3950"/>
              <a:ext cx="256" cy="59"/>
            </a:xfrm>
            <a:custGeom>
              <a:avLst/>
              <a:gdLst>
                <a:gd name="T0" fmla="*/ 0 w 256"/>
                <a:gd name="T1" fmla="*/ 0 h 59"/>
                <a:gd name="T2" fmla="*/ 73 w 256"/>
                <a:gd name="T3" fmla="*/ 45 h 59"/>
                <a:gd name="T4" fmla="*/ 164 w 256"/>
                <a:gd name="T5" fmla="*/ 18 h 59"/>
                <a:gd name="T6" fmla="*/ 201 w 256"/>
                <a:gd name="T7" fmla="*/ 55 h 59"/>
                <a:gd name="T8" fmla="*/ 256 w 256"/>
                <a:gd name="T9" fmla="*/ 45 h 59"/>
                <a:gd name="T10" fmla="*/ 0 60000 65536"/>
                <a:gd name="T11" fmla="*/ 0 60000 65536"/>
                <a:gd name="T12" fmla="*/ 0 60000 65536"/>
                <a:gd name="T13" fmla="*/ 0 60000 65536"/>
                <a:gd name="T14" fmla="*/ 0 60000 65536"/>
                <a:gd name="T15" fmla="*/ 0 w 256"/>
                <a:gd name="T16" fmla="*/ 0 h 59"/>
                <a:gd name="T17" fmla="*/ 256 w 256"/>
                <a:gd name="T18" fmla="*/ 59 h 59"/>
              </a:gdLst>
              <a:ahLst/>
              <a:cxnLst>
                <a:cxn ang="T10">
                  <a:pos x="T0" y="T1"/>
                </a:cxn>
                <a:cxn ang="T11">
                  <a:pos x="T2" y="T3"/>
                </a:cxn>
                <a:cxn ang="T12">
                  <a:pos x="T4" y="T5"/>
                </a:cxn>
                <a:cxn ang="T13">
                  <a:pos x="T6" y="T7"/>
                </a:cxn>
                <a:cxn ang="T14">
                  <a:pos x="T8" y="T9"/>
                </a:cxn>
              </a:cxnLst>
              <a:rect l="T15" t="T16" r="T17" b="T18"/>
              <a:pathLst>
                <a:path w="256" h="59">
                  <a:moveTo>
                    <a:pt x="0" y="0"/>
                  </a:moveTo>
                  <a:cubicBezTo>
                    <a:pt x="20" y="59"/>
                    <a:pt x="9" y="59"/>
                    <a:pt x="73" y="45"/>
                  </a:cubicBezTo>
                  <a:cubicBezTo>
                    <a:pt x="101" y="3"/>
                    <a:pt x="114" y="8"/>
                    <a:pt x="164" y="18"/>
                  </a:cubicBezTo>
                  <a:cubicBezTo>
                    <a:pt x="177" y="30"/>
                    <a:pt x="184" y="53"/>
                    <a:pt x="201" y="55"/>
                  </a:cubicBezTo>
                  <a:cubicBezTo>
                    <a:pt x="219" y="57"/>
                    <a:pt x="256" y="45"/>
                    <a:pt x="256" y="45"/>
                  </a:cubicBezTo>
                </a:path>
              </a:pathLst>
            </a:custGeom>
            <a:noFill/>
            <a:ln w="76200" cmpd="sng">
              <a:solidFill>
                <a:srgbClr val="C38D05"/>
              </a:solidFill>
              <a:round/>
              <a:headEnd/>
              <a:tailEnd/>
            </a:ln>
          </p:spPr>
          <p:txBody>
            <a:bodyPr/>
            <a:lstStyle/>
            <a:p>
              <a:endParaRPr lang="en-US"/>
            </a:p>
          </p:txBody>
        </p:sp>
      </p:grpSp>
      <p:sp>
        <p:nvSpPr>
          <p:cNvPr id="664598" name="Text Box 22"/>
          <p:cNvSpPr txBox="1">
            <a:spLocks noChangeArrowheads="1"/>
          </p:cNvSpPr>
          <p:nvPr/>
        </p:nvSpPr>
        <p:spPr bwMode="auto">
          <a:xfrm>
            <a:off x="5638800" y="6400800"/>
            <a:ext cx="1600200" cy="366713"/>
          </a:xfrm>
          <a:prstGeom prst="rect">
            <a:avLst/>
          </a:prstGeom>
          <a:noFill/>
          <a:ln w="9525">
            <a:noFill/>
            <a:miter lim="800000"/>
            <a:headEnd/>
            <a:tailEnd/>
          </a:ln>
        </p:spPr>
        <p:txBody>
          <a:bodyPr>
            <a:spAutoFit/>
          </a:bodyPr>
          <a:lstStyle/>
          <a:p>
            <a:pPr>
              <a:spcBef>
                <a:spcPct val="50000"/>
              </a:spcBef>
            </a:pPr>
            <a:r>
              <a:rPr lang="en-US"/>
              <a:t>PRODUCER</a:t>
            </a:r>
          </a:p>
        </p:txBody>
      </p:sp>
      <p:sp>
        <p:nvSpPr>
          <p:cNvPr id="664599" name="Text Box 23"/>
          <p:cNvSpPr txBox="1">
            <a:spLocks noChangeArrowheads="1"/>
          </p:cNvSpPr>
          <p:nvPr/>
        </p:nvSpPr>
        <p:spPr bwMode="auto">
          <a:xfrm>
            <a:off x="7315200" y="6400800"/>
            <a:ext cx="1752600" cy="366713"/>
          </a:xfrm>
          <a:prstGeom prst="rect">
            <a:avLst/>
          </a:prstGeom>
          <a:noFill/>
          <a:ln w="9525">
            <a:noFill/>
            <a:miter lim="800000"/>
            <a:headEnd/>
            <a:tailEnd/>
          </a:ln>
        </p:spPr>
        <p:txBody>
          <a:bodyPr>
            <a:spAutoFit/>
          </a:bodyPr>
          <a:lstStyle/>
          <a:p>
            <a:pPr>
              <a:spcBef>
                <a:spcPct val="50000"/>
              </a:spcBef>
            </a:pPr>
            <a:r>
              <a:rPr lang="en-US"/>
              <a:t>AUTOTROPH</a:t>
            </a:r>
          </a:p>
        </p:txBody>
      </p:sp>
      <p:sp>
        <p:nvSpPr>
          <p:cNvPr id="664600" name="Text Box 24"/>
          <p:cNvSpPr txBox="1">
            <a:spLocks noChangeArrowheads="1"/>
          </p:cNvSpPr>
          <p:nvPr/>
        </p:nvSpPr>
        <p:spPr bwMode="auto">
          <a:xfrm>
            <a:off x="7391400" y="5562600"/>
            <a:ext cx="2057400" cy="366713"/>
          </a:xfrm>
          <a:prstGeom prst="rect">
            <a:avLst/>
          </a:prstGeom>
          <a:noFill/>
          <a:ln w="9525">
            <a:noFill/>
            <a:miter lim="800000"/>
            <a:headEnd/>
            <a:tailEnd/>
          </a:ln>
        </p:spPr>
        <p:txBody>
          <a:bodyPr>
            <a:spAutoFit/>
          </a:bodyPr>
          <a:lstStyle/>
          <a:p>
            <a:pPr>
              <a:spcBef>
                <a:spcPct val="50000"/>
              </a:spcBef>
            </a:pPr>
            <a:r>
              <a:rPr lang="en-US"/>
              <a:t>HETEROTROPH</a:t>
            </a:r>
          </a:p>
        </p:txBody>
      </p:sp>
      <p:sp>
        <p:nvSpPr>
          <p:cNvPr id="664601" name="Text Box 25"/>
          <p:cNvSpPr txBox="1">
            <a:spLocks noChangeArrowheads="1"/>
          </p:cNvSpPr>
          <p:nvPr/>
        </p:nvSpPr>
        <p:spPr bwMode="auto">
          <a:xfrm>
            <a:off x="4572000" y="5302250"/>
            <a:ext cx="1600200" cy="641350"/>
          </a:xfrm>
          <a:prstGeom prst="rect">
            <a:avLst/>
          </a:prstGeom>
          <a:noFill/>
          <a:ln w="9525">
            <a:noFill/>
            <a:miter lim="800000"/>
            <a:headEnd/>
            <a:tailEnd/>
          </a:ln>
        </p:spPr>
        <p:txBody>
          <a:bodyPr>
            <a:spAutoFit/>
          </a:bodyPr>
          <a:lstStyle/>
          <a:p>
            <a:pPr>
              <a:spcBef>
                <a:spcPct val="50000"/>
              </a:spcBef>
            </a:pPr>
            <a:r>
              <a:rPr lang="en-US"/>
              <a:t>PRIMARY CONSUMER</a:t>
            </a:r>
          </a:p>
        </p:txBody>
      </p:sp>
      <p:sp>
        <p:nvSpPr>
          <p:cNvPr id="664602" name="Text Box 26"/>
          <p:cNvSpPr txBox="1">
            <a:spLocks noChangeArrowheads="1"/>
          </p:cNvSpPr>
          <p:nvPr/>
        </p:nvSpPr>
        <p:spPr bwMode="auto">
          <a:xfrm>
            <a:off x="7315200" y="4586288"/>
            <a:ext cx="2133600" cy="366712"/>
          </a:xfrm>
          <a:prstGeom prst="rect">
            <a:avLst/>
          </a:prstGeom>
          <a:noFill/>
          <a:ln w="9525">
            <a:noFill/>
            <a:miter lim="800000"/>
            <a:headEnd/>
            <a:tailEnd/>
          </a:ln>
        </p:spPr>
        <p:txBody>
          <a:bodyPr>
            <a:spAutoFit/>
          </a:bodyPr>
          <a:lstStyle/>
          <a:p>
            <a:pPr>
              <a:spcBef>
                <a:spcPct val="50000"/>
              </a:spcBef>
            </a:pPr>
            <a:r>
              <a:rPr lang="en-US"/>
              <a:t>HETEROTROPH</a:t>
            </a:r>
          </a:p>
        </p:txBody>
      </p:sp>
      <p:sp>
        <p:nvSpPr>
          <p:cNvPr id="664603" name="Text Box 27"/>
          <p:cNvSpPr txBox="1">
            <a:spLocks noChangeArrowheads="1"/>
          </p:cNvSpPr>
          <p:nvPr/>
        </p:nvSpPr>
        <p:spPr bwMode="auto">
          <a:xfrm>
            <a:off x="4800600" y="4267200"/>
            <a:ext cx="1524000" cy="641350"/>
          </a:xfrm>
          <a:prstGeom prst="rect">
            <a:avLst/>
          </a:prstGeom>
          <a:noFill/>
          <a:ln w="9525">
            <a:noFill/>
            <a:miter lim="800000"/>
            <a:headEnd/>
            <a:tailEnd/>
          </a:ln>
        </p:spPr>
        <p:txBody>
          <a:bodyPr>
            <a:spAutoFit/>
          </a:bodyPr>
          <a:lstStyle/>
          <a:p>
            <a:pPr>
              <a:spcBef>
                <a:spcPct val="50000"/>
              </a:spcBef>
            </a:pPr>
            <a:r>
              <a:rPr lang="en-US"/>
              <a:t>2NDARY CONSUMER</a:t>
            </a:r>
          </a:p>
        </p:txBody>
      </p:sp>
      <p:sp>
        <p:nvSpPr>
          <p:cNvPr id="664604" name="Text Box 28"/>
          <p:cNvSpPr txBox="1">
            <a:spLocks noChangeArrowheads="1"/>
          </p:cNvSpPr>
          <p:nvPr/>
        </p:nvSpPr>
        <p:spPr bwMode="auto">
          <a:xfrm>
            <a:off x="7315200" y="3671888"/>
            <a:ext cx="2133600" cy="366712"/>
          </a:xfrm>
          <a:prstGeom prst="rect">
            <a:avLst/>
          </a:prstGeom>
          <a:noFill/>
          <a:ln w="9525">
            <a:noFill/>
            <a:miter lim="800000"/>
            <a:headEnd/>
            <a:tailEnd/>
          </a:ln>
        </p:spPr>
        <p:txBody>
          <a:bodyPr>
            <a:spAutoFit/>
          </a:bodyPr>
          <a:lstStyle/>
          <a:p>
            <a:pPr>
              <a:spcBef>
                <a:spcPct val="50000"/>
              </a:spcBef>
            </a:pPr>
            <a:r>
              <a:rPr lang="en-US"/>
              <a:t>HETEROTROPH</a:t>
            </a:r>
          </a:p>
        </p:txBody>
      </p:sp>
      <p:sp>
        <p:nvSpPr>
          <p:cNvPr id="664605" name="Text Box 29"/>
          <p:cNvSpPr txBox="1">
            <a:spLocks noChangeArrowheads="1"/>
          </p:cNvSpPr>
          <p:nvPr/>
        </p:nvSpPr>
        <p:spPr bwMode="auto">
          <a:xfrm>
            <a:off x="5029200" y="3276600"/>
            <a:ext cx="1600200" cy="641350"/>
          </a:xfrm>
          <a:prstGeom prst="rect">
            <a:avLst/>
          </a:prstGeom>
          <a:noFill/>
          <a:ln w="9525">
            <a:noFill/>
            <a:miter lim="800000"/>
            <a:headEnd/>
            <a:tailEnd/>
          </a:ln>
        </p:spPr>
        <p:txBody>
          <a:bodyPr>
            <a:spAutoFit/>
          </a:bodyPr>
          <a:lstStyle/>
          <a:p>
            <a:pPr>
              <a:spcBef>
                <a:spcPct val="50000"/>
              </a:spcBef>
            </a:pPr>
            <a:r>
              <a:rPr lang="en-US"/>
              <a:t>3</a:t>
            </a:r>
            <a:r>
              <a:rPr lang="en-US" baseline="30000"/>
              <a:t>rd</a:t>
            </a:r>
            <a:r>
              <a:rPr lang="en-US"/>
              <a:t> CONSUMER</a:t>
            </a:r>
          </a:p>
        </p:txBody>
      </p:sp>
      <p:sp>
        <p:nvSpPr>
          <p:cNvPr id="664606" name="Text Box 30"/>
          <p:cNvSpPr txBox="1">
            <a:spLocks noChangeArrowheads="1"/>
          </p:cNvSpPr>
          <p:nvPr/>
        </p:nvSpPr>
        <p:spPr bwMode="auto">
          <a:xfrm>
            <a:off x="7315200" y="2681288"/>
            <a:ext cx="2133600" cy="366712"/>
          </a:xfrm>
          <a:prstGeom prst="rect">
            <a:avLst/>
          </a:prstGeom>
          <a:noFill/>
          <a:ln w="9525">
            <a:noFill/>
            <a:miter lim="800000"/>
            <a:headEnd/>
            <a:tailEnd/>
          </a:ln>
        </p:spPr>
        <p:txBody>
          <a:bodyPr>
            <a:spAutoFit/>
          </a:bodyPr>
          <a:lstStyle/>
          <a:p>
            <a:pPr>
              <a:spcBef>
                <a:spcPct val="50000"/>
              </a:spcBef>
            </a:pPr>
            <a:r>
              <a:rPr lang="en-US"/>
              <a:t>HETEROTROPH</a:t>
            </a:r>
          </a:p>
        </p:txBody>
      </p:sp>
      <p:sp>
        <p:nvSpPr>
          <p:cNvPr id="664607" name="Text Box 31"/>
          <p:cNvSpPr txBox="1">
            <a:spLocks noChangeArrowheads="1"/>
          </p:cNvSpPr>
          <p:nvPr/>
        </p:nvSpPr>
        <p:spPr bwMode="auto">
          <a:xfrm>
            <a:off x="5257800" y="2362200"/>
            <a:ext cx="1219200" cy="457200"/>
          </a:xfrm>
          <a:prstGeom prst="rect">
            <a:avLst/>
          </a:prstGeom>
          <a:noFill/>
          <a:ln w="9525">
            <a:noFill/>
            <a:miter lim="800000"/>
            <a:headEnd/>
            <a:tailEnd/>
          </a:ln>
        </p:spPr>
        <p:txBody>
          <a:bodyPr>
            <a:spAutoFit/>
          </a:bodyPr>
          <a:lstStyle/>
          <a:p>
            <a:pPr>
              <a:spcBef>
                <a:spcPct val="50000"/>
              </a:spcBef>
            </a:pPr>
            <a:r>
              <a:rPr lang="en-US" sz="1200"/>
              <a:t>4</a:t>
            </a:r>
            <a:r>
              <a:rPr lang="en-US" sz="1200" baseline="30000"/>
              <a:t>th</a:t>
            </a:r>
            <a:r>
              <a:rPr lang="en-US" sz="1200"/>
              <a:t>  CONSUMER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4583"/>
                                        </p:tgtEl>
                                        <p:attrNameLst>
                                          <p:attrName>style.visibility</p:attrName>
                                        </p:attrNameLst>
                                      </p:cBhvr>
                                      <p:to>
                                        <p:strVal val="visible"/>
                                      </p:to>
                                    </p:set>
                                    <p:anim calcmode="lin" valueType="num">
                                      <p:cBhvr additive="base">
                                        <p:cTn id="7" dur="500" fill="hold"/>
                                        <p:tgtEl>
                                          <p:spTgt spid="664583"/>
                                        </p:tgtEl>
                                        <p:attrNameLst>
                                          <p:attrName>ppt_x</p:attrName>
                                        </p:attrNameLst>
                                      </p:cBhvr>
                                      <p:tavLst>
                                        <p:tav tm="0">
                                          <p:val>
                                            <p:strVal val="1+#ppt_w/2"/>
                                          </p:val>
                                        </p:tav>
                                        <p:tav tm="100000">
                                          <p:val>
                                            <p:strVal val="#ppt_x"/>
                                          </p:val>
                                        </p:tav>
                                      </p:tavLst>
                                    </p:anim>
                                    <p:anim calcmode="lin" valueType="num">
                                      <p:cBhvr additive="base">
                                        <p:cTn id="8" dur="500" fill="hold"/>
                                        <p:tgtEl>
                                          <p:spTgt spid="6645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64586"/>
                                        </p:tgtEl>
                                        <p:attrNameLst>
                                          <p:attrName>style.visibility</p:attrName>
                                        </p:attrNameLst>
                                      </p:cBhvr>
                                      <p:to>
                                        <p:strVal val="visible"/>
                                      </p:to>
                                    </p:set>
                                    <p:anim calcmode="lin" valueType="num">
                                      <p:cBhvr additive="base">
                                        <p:cTn id="13" dur="500" fill="hold"/>
                                        <p:tgtEl>
                                          <p:spTgt spid="664586"/>
                                        </p:tgtEl>
                                        <p:attrNameLst>
                                          <p:attrName>ppt_x</p:attrName>
                                        </p:attrNameLst>
                                      </p:cBhvr>
                                      <p:tavLst>
                                        <p:tav tm="0">
                                          <p:val>
                                            <p:strVal val="1+#ppt_w/2"/>
                                          </p:val>
                                        </p:tav>
                                        <p:tav tm="100000">
                                          <p:val>
                                            <p:strVal val="#ppt_x"/>
                                          </p:val>
                                        </p:tav>
                                      </p:tavLst>
                                    </p:anim>
                                    <p:anim calcmode="lin" valueType="num">
                                      <p:cBhvr additive="base">
                                        <p:cTn id="14" dur="500" fill="hold"/>
                                        <p:tgtEl>
                                          <p:spTgt spid="6645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64585"/>
                                        </p:tgtEl>
                                        <p:attrNameLst>
                                          <p:attrName>style.visibility</p:attrName>
                                        </p:attrNameLst>
                                      </p:cBhvr>
                                      <p:to>
                                        <p:strVal val="visible"/>
                                      </p:to>
                                    </p:set>
                                    <p:anim calcmode="lin" valueType="num">
                                      <p:cBhvr additive="base">
                                        <p:cTn id="19" dur="500" fill="hold"/>
                                        <p:tgtEl>
                                          <p:spTgt spid="664585"/>
                                        </p:tgtEl>
                                        <p:attrNameLst>
                                          <p:attrName>ppt_x</p:attrName>
                                        </p:attrNameLst>
                                      </p:cBhvr>
                                      <p:tavLst>
                                        <p:tav tm="0">
                                          <p:val>
                                            <p:strVal val="1+#ppt_w/2"/>
                                          </p:val>
                                        </p:tav>
                                        <p:tav tm="100000">
                                          <p:val>
                                            <p:strVal val="#ppt_x"/>
                                          </p:val>
                                        </p:tav>
                                      </p:tavLst>
                                    </p:anim>
                                    <p:anim calcmode="lin" valueType="num">
                                      <p:cBhvr additive="base">
                                        <p:cTn id="20" dur="500" fill="hold"/>
                                        <p:tgtEl>
                                          <p:spTgt spid="66458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64584"/>
                                        </p:tgtEl>
                                        <p:attrNameLst>
                                          <p:attrName>style.visibility</p:attrName>
                                        </p:attrNameLst>
                                      </p:cBhvr>
                                      <p:to>
                                        <p:strVal val="visible"/>
                                      </p:to>
                                    </p:set>
                                    <p:anim calcmode="lin" valueType="num">
                                      <p:cBhvr additive="base">
                                        <p:cTn id="25" dur="500" fill="hold"/>
                                        <p:tgtEl>
                                          <p:spTgt spid="664584"/>
                                        </p:tgtEl>
                                        <p:attrNameLst>
                                          <p:attrName>ppt_x</p:attrName>
                                        </p:attrNameLst>
                                      </p:cBhvr>
                                      <p:tavLst>
                                        <p:tav tm="0">
                                          <p:val>
                                            <p:strVal val="1+#ppt_w/2"/>
                                          </p:val>
                                        </p:tav>
                                        <p:tav tm="100000">
                                          <p:val>
                                            <p:strVal val="#ppt_x"/>
                                          </p:val>
                                        </p:tav>
                                      </p:tavLst>
                                    </p:anim>
                                    <p:anim calcmode="lin" valueType="num">
                                      <p:cBhvr additive="base">
                                        <p:cTn id="26" dur="500" fill="hold"/>
                                        <p:tgtEl>
                                          <p:spTgt spid="66458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64587"/>
                                        </p:tgtEl>
                                        <p:attrNameLst>
                                          <p:attrName>style.visibility</p:attrName>
                                        </p:attrNameLst>
                                      </p:cBhvr>
                                      <p:to>
                                        <p:strVal val="visible"/>
                                      </p:to>
                                    </p:set>
                                    <p:anim calcmode="lin" valueType="num">
                                      <p:cBhvr additive="base">
                                        <p:cTn id="31" dur="500" fill="hold"/>
                                        <p:tgtEl>
                                          <p:spTgt spid="664587"/>
                                        </p:tgtEl>
                                        <p:attrNameLst>
                                          <p:attrName>ppt_x</p:attrName>
                                        </p:attrNameLst>
                                      </p:cBhvr>
                                      <p:tavLst>
                                        <p:tav tm="0">
                                          <p:val>
                                            <p:strVal val="1+#ppt_w/2"/>
                                          </p:val>
                                        </p:tav>
                                        <p:tav tm="100000">
                                          <p:val>
                                            <p:strVal val="#ppt_x"/>
                                          </p:val>
                                        </p:tav>
                                      </p:tavLst>
                                    </p:anim>
                                    <p:anim calcmode="lin" valueType="num">
                                      <p:cBhvr additive="base">
                                        <p:cTn id="32" dur="500" fill="hold"/>
                                        <p:tgtEl>
                                          <p:spTgt spid="66458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4598"/>
                                        </p:tgtEl>
                                        <p:attrNameLst>
                                          <p:attrName>style.visibility</p:attrName>
                                        </p:attrNameLst>
                                      </p:cBhvr>
                                      <p:to>
                                        <p:strVal val="visible"/>
                                      </p:to>
                                    </p:set>
                                    <p:animEffect transition="in" filter="dissolve">
                                      <p:cBhvr>
                                        <p:cTn id="37" dur="500"/>
                                        <p:tgtEl>
                                          <p:spTgt spid="66459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4599"/>
                                        </p:tgtEl>
                                        <p:attrNameLst>
                                          <p:attrName>style.visibility</p:attrName>
                                        </p:attrNameLst>
                                      </p:cBhvr>
                                      <p:to>
                                        <p:strVal val="visible"/>
                                      </p:to>
                                    </p:set>
                                    <p:animEffect transition="in" filter="dissolve">
                                      <p:cBhvr>
                                        <p:cTn id="42" dur="500"/>
                                        <p:tgtEl>
                                          <p:spTgt spid="66459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4600"/>
                                        </p:tgtEl>
                                        <p:attrNameLst>
                                          <p:attrName>style.visibility</p:attrName>
                                        </p:attrNameLst>
                                      </p:cBhvr>
                                      <p:to>
                                        <p:strVal val="visible"/>
                                      </p:to>
                                    </p:set>
                                    <p:animEffect transition="in" filter="dissolve">
                                      <p:cBhvr>
                                        <p:cTn id="47" dur="500"/>
                                        <p:tgtEl>
                                          <p:spTgt spid="66460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4602"/>
                                        </p:tgtEl>
                                        <p:attrNameLst>
                                          <p:attrName>style.visibility</p:attrName>
                                        </p:attrNameLst>
                                      </p:cBhvr>
                                      <p:to>
                                        <p:strVal val="visible"/>
                                      </p:to>
                                    </p:set>
                                    <p:animEffect transition="in" filter="dissolve">
                                      <p:cBhvr>
                                        <p:cTn id="52" dur="500"/>
                                        <p:tgtEl>
                                          <p:spTgt spid="66460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64604"/>
                                        </p:tgtEl>
                                        <p:attrNameLst>
                                          <p:attrName>style.visibility</p:attrName>
                                        </p:attrNameLst>
                                      </p:cBhvr>
                                      <p:to>
                                        <p:strVal val="visible"/>
                                      </p:to>
                                    </p:set>
                                    <p:animEffect transition="in" filter="dissolve">
                                      <p:cBhvr>
                                        <p:cTn id="57" dur="500"/>
                                        <p:tgtEl>
                                          <p:spTgt spid="664604"/>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64606"/>
                                        </p:tgtEl>
                                        <p:attrNameLst>
                                          <p:attrName>style.visibility</p:attrName>
                                        </p:attrNameLst>
                                      </p:cBhvr>
                                      <p:to>
                                        <p:strVal val="visible"/>
                                      </p:to>
                                    </p:set>
                                    <p:animEffect transition="in" filter="dissolve">
                                      <p:cBhvr>
                                        <p:cTn id="62" dur="500"/>
                                        <p:tgtEl>
                                          <p:spTgt spid="66460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664601"/>
                                        </p:tgtEl>
                                        <p:attrNameLst>
                                          <p:attrName>style.visibility</p:attrName>
                                        </p:attrNameLst>
                                      </p:cBhvr>
                                      <p:to>
                                        <p:strVal val="visible"/>
                                      </p:to>
                                    </p:set>
                                    <p:animEffect transition="in" filter="dissolve">
                                      <p:cBhvr>
                                        <p:cTn id="67" dur="500"/>
                                        <p:tgtEl>
                                          <p:spTgt spid="66460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664603"/>
                                        </p:tgtEl>
                                        <p:attrNameLst>
                                          <p:attrName>style.visibility</p:attrName>
                                        </p:attrNameLst>
                                      </p:cBhvr>
                                      <p:to>
                                        <p:strVal val="visible"/>
                                      </p:to>
                                    </p:set>
                                    <p:animEffect transition="in" filter="dissolve">
                                      <p:cBhvr>
                                        <p:cTn id="72" dur="500"/>
                                        <p:tgtEl>
                                          <p:spTgt spid="664603"/>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664605"/>
                                        </p:tgtEl>
                                        <p:attrNameLst>
                                          <p:attrName>style.visibility</p:attrName>
                                        </p:attrNameLst>
                                      </p:cBhvr>
                                      <p:to>
                                        <p:strVal val="visible"/>
                                      </p:to>
                                    </p:set>
                                    <p:animEffect transition="in" filter="dissolve">
                                      <p:cBhvr>
                                        <p:cTn id="77" dur="500"/>
                                        <p:tgtEl>
                                          <p:spTgt spid="66460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664607"/>
                                        </p:tgtEl>
                                        <p:attrNameLst>
                                          <p:attrName>style.visibility</p:attrName>
                                        </p:attrNameLst>
                                      </p:cBhvr>
                                      <p:to>
                                        <p:strVal val="visible"/>
                                      </p:to>
                                    </p:set>
                                    <p:animEffect transition="in" filter="dissolve">
                                      <p:cBhvr>
                                        <p:cTn id="82" dur="500"/>
                                        <p:tgtEl>
                                          <p:spTgt spid="664607"/>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664589"/>
                                        </p:tgtEl>
                                        <p:attrNameLst>
                                          <p:attrName>style.visibility</p:attrName>
                                        </p:attrNameLst>
                                      </p:cBhvr>
                                      <p:to>
                                        <p:strVal val="visible"/>
                                      </p:to>
                                    </p:set>
                                    <p:anim calcmode="lin" valueType="num">
                                      <p:cBhvr additive="base">
                                        <p:cTn id="87" dur="500" fill="hold"/>
                                        <p:tgtEl>
                                          <p:spTgt spid="664589"/>
                                        </p:tgtEl>
                                        <p:attrNameLst>
                                          <p:attrName>ppt_x</p:attrName>
                                        </p:attrNameLst>
                                      </p:cBhvr>
                                      <p:tavLst>
                                        <p:tav tm="0">
                                          <p:val>
                                            <p:strVal val="0-#ppt_w/2"/>
                                          </p:val>
                                        </p:tav>
                                        <p:tav tm="100000">
                                          <p:val>
                                            <p:strVal val="#ppt_x"/>
                                          </p:val>
                                        </p:tav>
                                      </p:tavLst>
                                    </p:anim>
                                    <p:anim calcmode="lin" valueType="num">
                                      <p:cBhvr additive="base">
                                        <p:cTn id="88" dur="500" fill="hold"/>
                                        <p:tgtEl>
                                          <p:spTgt spid="664589"/>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664590"/>
                                        </p:tgtEl>
                                        <p:attrNameLst>
                                          <p:attrName>style.visibility</p:attrName>
                                        </p:attrNameLst>
                                      </p:cBhvr>
                                      <p:to>
                                        <p:strVal val="visible"/>
                                      </p:to>
                                    </p:set>
                                    <p:animEffect transition="in" filter="dissolve">
                                      <p:cBhvr>
                                        <p:cTn id="93" dur="500"/>
                                        <p:tgtEl>
                                          <p:spTgt spid="664590"/>
                                        </p:tgtEl>
                                      </p:cBhvr>
                                    </p:animEffect>
                                  </p:childTnLst>
                                </p:cTn>
                              </p:par>
                            </p:childTnLst>
                          </p:cTn>
                        </p:par>
                        <p:par>
                          <p:cTn id="94" fill="hold">
                            <p:stCondLst>
                              <p:cond delay="500"/>
                            </p:stCondLst>
                            <p:childTnLst>
                              <p:par>
                                <p:cTn id="95" presetID="9" presetClass="entr" presetSubtype="0" fill="hold" nodeType="afterEffect">
                                  <p:stCondLst>
                                    <p:cond delay="0"/>
                                  </p:stCondLst>
                                  <p:childTnLst>
                                    <p:set>
                                      <p:cBhvr>
                                        <p:cTn id="96" dur="1" fill="hold">
                                          <p:stCondLst>
                                            <p:cond delay="0"/>
                                          </p:stCondLst>
                                        </p:cTn>
                                        <p:tgtEl>
                                          <p:spTgt spid="2"/>
                                        </p:tgtEl>
                                        <p:attrNameLst>
                                          <p:attrName>style.visibility</p:attrName>
                                        </p:attrNameLst>
                                      </p:cBhvr>
                                      <p:to>
                                        <p:strVal val="visible"/>
                                      </p:to>
                                    </p:set>
                                    <p:animEffect transition="in" filter="dissolve">
                                      <p:cBhvr>
                                        <p:cTn id="9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83" grpId="0"/>
      <p:bldP spid="664584" grpId="0"/>
      <p:bldP spid="664585" grpId="0"/>
      <p:bldP spid="664586" grpId="0"/>
      <p:bldP spid="664587" grpId="0"/>
      <p:bldP spid="664589" grpId="0"/>
      <p:bldP spid="664598" grpId="0"/>
      <p:bldP spid="664599" grpId="0"/>
      <p:bldP spid="664600" grpId="0"/>
      <p:bldP spid="664601" grpId="0"/>
      <p:bldP spid="664602" grpId="0"/>
      <p:bldP spid="664603" grpId="0"/>
      <p:bldP spid="664604" grpId="0"/>
      <p:bldP spid="664605" grpId="0"/>
      <p:bldP spid="664606" grpId="0"/>
      <p:bldP spid="66460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fontScale="90000"/>
          </a:bodyPr>
          <a:lstStyle/>
          <a:p>
            <a:pPr eaLnBrk="1" hangingPunct="1"/>
            <a:r>
              <a:rPr lang="en-US" smtClean="0">
                <a:solidFill>
                  <a:srgbClr val="009900"/>
                </a:solidFill>
              </a:rPr>
              <a:t>How Living Things Interact with Their Environment</a:t>
            </a:r>
          </a:p>
        </p:txBody>
      </p:sp>
      <p:sp>
        <p:nvSpPr>
          <p:cNvPr id="30723" name="Rectangle 3"/>
          <p:cNvSpPr>
            <a:spLocks noGrp="1" noChangeArrowheads="1"/>
          </p:cNvSpPr>
          <p:nvPr>
            <p:ph type="body" idx="1"/>
          </p:nvPr>
        </p:nvSpPr>
        <p:spPr>
          <a:xfrm>
            <a:off x="0" y="1295400"/>
            <a:ext cx="4648200" cy="5562600"/>
          </a:xfrm>
        </p:spPr>
        <p:txBody>
          <a:bodyPr/>
          <a:lstStyle/>
          <a:p>
            <a:pPr marL="609600" indent="-609600" eaLnBrk="1" hangingPunct="1">
              <a:lnSpc>
                <a:spcPct val="90000"/>
              </a:lnSpc>
              <a:buFontTx/>
              <a:buAutoNum type="arabicPeriod" startAt="3"/>
            </a:pPr>
            <a:r>
              <a:rPr lang="en-US" sz="2400" smtClean="0"/>
              <a:t>In an ecosystem, only 10% of the energy from one trophic level is available to the next level. Depending on the level of consumer eaten, humans can be placed in different levels. Which of the following situations would provide the greatest amount of energy to humans?</a:t>
            </a:r>
          </a:p>
          <a:p>
            <a:pPr marL="990600" lvl="1" indent="-533400" eaLnBrk="1" hangingPunct="1">
              <a:lnSpc>
                <a:spcPct val="90000"/>
              </a:lnSpc>
              <a:buFontTx/>
              <a:buAutoNum type="alphaUcPeriod"/>
            </a:pPr>
            <a:r>
              <a:rPr lang="en-US" sz="2000" smtClean="0"/>
              <a:t>Eating producers</a:t>
            </a:r>
          </a:p>
          <a:p>
            <a:pPr marL="990600" lvl="1" indent="-533400" eaLnBrk="1" hangingPunct="1">
              <a:lnSpc>
                <a:spcPct val="90000"/>
              </a:lnSpc>
              <a:buFontTx/>
              <a:buAutoNum type="alphaUcPeriod"/>
            </a:pPr>
            <a:r>
              <a:rPr lang="en-US" sz="2000" smtClean="0"/>
              <a:t>Eating primary consumers</a:t>
            </a:r>
          </a:p>
          <a:p>
            <a:pPr marL="990600" lvl="1" indent="-533400" eaLnBrk="1" hangingPunct="1">
              <a:lnSpc>
                <a:spcPct val="90000"/>
              </a:lnSpc>
              <a:buFontTx/>
              <a:buAutoNum type="alphaUcPeriod"/>
            </a:pPr>
            <a:r>
              <a:rPr lang="en-US" sz="2000" smtClean="0"/>
              <a:t>Eating secondary consumers</a:t>
            </a:r>
          </a:p>
          <a:p>
            <a:pPr marL="990600" lvl="1" indent="-533400" eaLnBrk="1" hangingPunct="1">
              <a:lnSpc>
                <a:spcPct val="90000"/>
              </a:lnSpc>
              <a:buFontTx/>
              <a:buAutoNum type="alphaUcPeriod"/>
            </a:pPr>
            <a:r>
              <a:rPr lang="en-US" sz="2000" smtClean="0"/>
              <a:t>Eating tertiary consumers</a:t>
            </a:r>
          </a:p>
          <a:p>
            <a:pPr marL="609600" indent="-609600" eaLnBrk="1" hangingPunct="1">
              <a:lnSpc>
                <a:spcPct val="90000"/>
              </a:lnSpc>
            </a:pPr>
            <a:endParaRPr lang="en-US" sz="2400" smtClean="0"/>
          </a:p>
        </p:txBody>
      </p:sp>
      <p:sp>
        <p:nvSpPr>
          <p:cNvPr id="30724" name="Text Box 4"/>
          <p:cNvSpPr txBox="1">
            <a:spLocks noChangeArrowheads="1"/>
          </p:cNvSpPr>
          <p:nvPr/>
        </p:nvSpPr>
        <p:spPr bwMode="auto">
          <a:xfrm>
            <a:off x="4724400" y="2847975"/>
            <a:ext cx="990600" cy="581025"/>
          </a:xfrm>
          <a:prstGeom prst="rect">
            <a:avLst/>
          </a:prstGeom>
          <a:noFill/>
          <a:ln w="9525">
            <a:noFill/>
            <a:miter lim="800000"/>
            <a:headEnd/>
            <a:tailEnd/>
          </a:ln>
        </p:spPr>
        <p:txBody>
          <a:bodyPr>
            <a:spAutoFit/>
          </a:bodyPr>
          <a:lstStyle/>
          <a:p>
            <a:pPr algn="ctr">
              <a:spcBef>
                <a:spcPct val="50000"/>
              </a:spcBef>
            </a:pPr>
            <a:r>
              <a:rPr lang="en-US" sz="1600" b="1"/>
              <a:t>Low energy</a:t>
            </a:r>
          </a:p>
        </p:txBody>
      </p:sp>
      <p:grpSp>
        <p:nvGrpSpPr>
          <p:cNvPr id="2" name="Group 5"/>
          <p:cNvGrpSpPr>
            <a:grpSpLocks/>
          </p:cNvGrpSpPr>
          <p:nvPr/>
        </p:nvGrpSpPr>
        <p:grpSpPr bwMode="auto">
          <a:xfrm>
            <a:off x="5105400" y="3048000"/>
            <a:ext cx="4038600" cy="3352800"/>
            <a:chOff x="3216" y="1920"/>
            <a:chExt cx="2544" cy="2112"/>
          </a:xfrm>
        </p:grpSpPr>
        <p:grpSp>
          <p:nvGrpSpPr>
            <p:cNvPr id="3" name="Group 6"/>
            <p:cNvGrpSpPr>
              <a:grpSpLocks/>
            </p:cNvGrpSpPr>
            <p:nvPr/>
          </p:nvGrpSpPr>
          <p:grpSpPr bwMode="auto">
            <a:xfrm>
              <a:off x="3216" y="1920"/>
              <a:ext cx="2544" cy="2112"/>
              <a:chOff x="2688" y="1968"/>
              <a:chExt cx="2544" cy="2112"/>
            </a:xfrm>
          </p:grpSpPr>
          <p:grpSp>
            <p:nvGrpSpPr>
              <p:cNvPr id="4" name="Group 7"/>
              <p:cNvGrpSpPr>
                <a:grpSpLocks/>
              </p:cNvGrpSpPr>
              <p:nvPr/>
            </p:nvGrpSpPr>
            <p:grpSpPr bwMode="auto">
              <a:xfrm>
                <a:off x="2688" y="1968"/>
                <a:ext cx="2544" cy="2112"/>
                <a:chOff x="2976" y="1440"/>
                <a:chExt cx="2544" cy="2112"/>
              </a:xfrm>
            </p:grpSpPr>
            <p:sp>
              <p:nvSpPr>
                <p:cNvPr id="30735" name="AutoShape 8"/>
                <p:cNvSpPr>
                  <a:spLocks noChangeArrowheads="1"/>
                </p:cNvSpPr>
                <p:nvPr/>
              </p:nvSpPr>
              <p:spPr bwMode="auto">
                <a:xfrm>
                  <a:off x="2976" y="1536"/>
                  <a:ext cx="2448" cy="2016"/>
                </a:xfrm>
                <a:prstGeom prst="triangle">
                  <a:avLst>
                    <a:gd name="adj" fmla="val 50000"/>
                  </a:avLst>
                </a:prstGeom>
                <a:solidFill>
                  <a:srgbClr val="FF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33"/>
                  </a:extrusionClr>
                </a:sp3d>
              </p:spPr>
              <p:txBody>
                <a:bodyPr wrap="none" anchor="ctr">
                  <a:flatTx/>
                </a:bodyPr>
                <a:lstStyle/>
                <a:p>
                  <a:endParaRPr lang="en-US"/>
                </a:p>
              </p:txBody>
            </p:sp>
            <p:sp>
              <p:nvSpPr>
                <p:cNvPr id="30736" name="Line 9"/>
                <p:cNvSpPr>
                  <a:spLocks noChangeShapeType="1"/>
                </p:cNvSpPr>
                <p:nvPr/>
              </p:nvSpPr>
              <p:spPr bwMode="auto">
                <a:xfrm>
                  <a:off x="4320" y="1440"/>
                  <a:ext cx="1200" cy="2016"/>
                </a:xfrm>
                <a:prstGeom prst="line">
                  <a:avLst/>
                </a:prstGeom>
                <a:noFill/>
                <a:ln w="9525">
                  <a:solidFill>
                    <a:schemeClr val="tx1"/>
                  </a:solidFill>
                  <a:round/>
                  <a:headEnd/>
                  <a:tailEnd/>
                </a:ln>
              </p:spPr>
              <p:txBody>
                <a:bodyPr/>
                <a:lstStyle/>
                <a:p>
                  <a:endParaRPr lang="en-US"/>
                </a:p>
              </p:txBody>
            </p:sp>
            <p:grpSp>
              <p:nvGrpSpPr>
                <p:cNvPr id="5" name="Group 10"/>
                <p:cNvGrpSpPr>
                  <a:grpSpLocks/>
                </p:cNvGrpSpPr>
                <p:nvPr/>
              </p:nvGrpSpPr>
              <p:grpSpPr bwMode="auto">
                <a:xfrm>
                  <a:off x="2976" y="1440"/>
                  <a:ext cx="2448" cy="2112"/>
                  <a:chOff x="2976" y="1440"/>
                  <a:chExt cx="2448" cy="2112"/>
                </a:xfrm>
              </p:grpSpPr>
              <p:sp>
                <p:nvSpPr>
                  <p:cNvPr id="30738" name="Line 11"/>
                  <p:cNvSpPr>
                    <a:spLocks noChangeShapeType="1"/>
                  </p:cNvSpPr>
                  <p:nvPr/>
                </p:nvSpPr>
                <p:spPr bwMode="auto">
                  <a:xfrm>
                    <a:off x="3360" y="2928"/>
                    <a:ext cx="1680" cy="0"/>
                  </a:xfrm>
                  <a:prstGeom prst="line">
                    <a:avLst/>
                  </a:prstGeom>
                  <a:noFill/>
                  <a:ln w="9525">
                    <a:solidFill>
                      <a:schemeClr val="tx1"/>
                    </a:solidFill>
                    <a:round/>
                    <a:headEnd/>
                    <a:tailEnd/>
                  </a:ln>
                </p:spPr>
                <p:txBody>
                  <a:bodyPr/>
                  <a:lstStyle/>
                  <a:p>
                    <a:endParaRPr lang="en-US"/>
                  </a:p>
                </p:txBody>
              </p:sp>
              <p:sp>
                <p:nvSpPr>
                  <p:cNvPr id="30739" name="Line 12"/>
                  <p:cNvSpPr>
                    <a:spLocks noChangeShapeType="1"/>
                  </p:cNvSpPr>
                  <p:nvPr/>
                </p:nvSpPr>
                <p:spPr bwMode="auto">
                  <a:xfrm>
                    <a:off x="2976" y="3552"/>
                    <a:ext cx="2448" cy="0"/>
                  </a:xfrm>
                  <a:prstGeom prst="line">
                    <a:avLst/>
                  </a:prstGeom>
                  <a:noFill/>
                  <a:ln w="9525">
                    <a:solidFill>
                      <a:schemeClr val="tx1"/>
                    </a:solidFill>
                    <a:round/>
                    <a:headEnd/>
                    <a:tailEnd/>
                  </a:ln>
                </p:spPr>
                <p:txBody>
                  <a:bodyPr/>
                  <a:lstStyle/>
                  <a:p>
                    <a:endParaRPr lang="en-US"/>
                  </a:p>
                </p:txBody>
              </p:sp>
              <p:sp>
                <p:nvSpPr>
                  <p:cNvPr id="30740" name="Line 13"/>
                  <p:cNvSpPr>
                    <a:spLocks noChangeShapeType="1"/>
                  </p:cNvSpPr>
                  <p:nvPr/>
                </p:nvSpPr>
                <p:spPr bwMode="auto">
                  <a:xfrm flipV="1">
                    <a:off x="2976" y="1584"/>
                    <a:ext cx="1200" cy="1968"/>
                  </a:xfrm>
                  <a:prstGeom prst="line">
                    <a:avLst/>
                  </a:prstGeom>
                  <a:noFill/>
                  <a:ln w="9525">
                    <a:solidFill>
                      <a:schemeClr val="tx1"/>
                    </a:solidFill>
                    <a:round/>
                    <a:headEnd/>
                    <a:tailEnd/>
                  </a:ln>
                </p:spPr>
                <p:txBody>
                  <a:bodyPr/>
                  <a:lstStyle/>
                  <a:p>
                    <a:endParaRPr lang="en-US"/>
                  </a:p>
                </p:txBody>
              </p:sp>
              <p:sp>
                <p:nvSpPr>
                  <p:cNvPr id="30741" name="Line 14"/>
                  <p:cNvSpPr>
                    <a:spLocks noChangeShapeType="1"/>
                  </p:cNvSpPr>
                  <p:nvPr/>
                </p:nvSpPr>
                <p:spPr bwMode="auto">
                  <a:xfrm>
                    <a:off x="4176" y="1536"/>
                    <a:ext cx="1248" cy="2016"/>
                  </a:xfrm>
                  <a:prstGeom prst="line">
                    <a:avLst/>
                  </a:prstGeom>
                  <a:noFill/>
                  <a:ln w="9525">
                    <a:solidFill>
                      <a:schemeClr val="tx1"/>
                    </a:solidFill>
                    <a:round/>
                    <a:headEnd/>
                    <a:tailEnd/>
                  </a:ln>
                </p:spPr>
                <p:txBody>
                  <a:bodyPr/>
                  <a:lstStyle/>
                  <a:p>
                    <a:endParaRPr lang="en-US"/>
                  </a:p>
                </p:txBody>
              </p:sp>
              <p:sp>
                <p:nvSpPr>
                  <p:cNvPr id="30742" name="Line 15"/>
                  <p:cNvSpPr>
                    <a:spLocks noChangeShapeType="1"/>
                  </p:cNvSpPr>
                  <p:nvPr/>
                </p:nvSpPr>
                <p:spPr bwMode="auto">
                  <a:xfrm flipV="1">
                    <a:off x="4176" y="1440"/>
                    <a:ext cx="144" cy="144"/>
                  </a:xfrm>
                  <a:prstGeom prst="line">
                    <a:avLst/>
                  </a:prstGeom>
                  <a:noFill/>
                  <a:ln w="9525">
                    <a:solidFill>
                      <a:schemeClr val="tx1"/>
                    </a:solidFill>
                    <a:round/>
                    <a:headEnd/>
                    <a:tailEnd/>
                  </a:ln>
                </p:spPr>
                <p:txBody>
                  <a:bodyPr/>
                  <a:lstStyle/>
                  <a:p>
                    <a:endParaRPr lang="en-US"/>
                  </a:p>
                </p:txBody>
              </p:sp>
              <p:sp>
                <p:nvSpPr>
                  <p:cNvPr id="30743" name="Text Box 16"/>
                  <p:cNvSpPr txBox="1">
                    <a:spLocks noChangeArrowheads="1"/>
                  </p:cNvSpPr>
                  <p:nvPr/>
                </p:nvSpPr>
                <p:spPr bwMode="auto">
                  <a:xfrm>
                    <a:off x="3456" y="3072"/>
                    <a:ext cx="1392" cy="326"/>
                  </a:xfrm>
                  <a:prstGeom prst="rect">
                    <a:avLst/>
                  </a:prstGeom>
                  <a:noFill/>
                  <a:ln w="9525">
                    <a:noFill/>
                    <a:miter lim="800000"/>
                    <a:headEnd/>
                    <a:tailEnd/>
                  </a:ln>
                </p:spPr>
                <p:txBody>
                  <a:bodyPr>
                    <a:spAutoFit/>
                  </a:bodyPr>
                  <a:lstStyle/>
                  <a:p>
                    <a:pPr algn="ctr">
                      <a:spcBef>
                        <a:spcPct val="50000"/>
                      </a:spcBef>
                    </a:pPr>
                    <a:r>
                      <a:rPr lang="en-US" sz="1400" b="1">
                        <a:solidFill>
                          <a:srgbClr val="FAF290"/>
                        </a:solidFill>
                      </a:rPr>
                      <a:t>Producers</a:t>
                    </a:r>
                    <a:br>
                      <a:rPr lang="en-US" sz="1400" b="1">
                        <a:solidFill>
                          <a:srgbClr val="FAF290"/>
                        </a:solidFill>
                      </a:rPr>
                    </a:br>
                    <a:r>
                      <a:rPr lang="en-US" sz="1400" b="1">
                        <a:solidFill>
                          <a:srgbClr val="FAF290"/>
                        </a:solidFill>
                      </a:rPr>
                      <a:t>(plants)</a:t>
                    </a:r>
                  </a:p>
                </p:txBody>
              </p:sp>
              <p:sp>
                <p:nvSpPr>
                  <p:cNvPr id="30744" name="Text Box 17"/>
                  <p:cNvSpPr txBox="1">
                    <a:spLocks noChangeArrowheads="1"/>
                  </p:cNvSpPr>
                  <p:nvPr/>
                </p:nvSpPr>
                <p:spPr bwMode="auto">
                  <a:xfrm>
                    <a:off x="3504" y="2496"/>
                    <a:ext cx="1392" cy="288"/>
                  </a:xfrm>
                  <a:prstGeom prst="rect">
                    <a:avLst/>
                  </a:prstGeom>
                  <a:noFill/>
                  <a:ln w="9525">
                    <a:noFill/>
                    <a:miter lim="800000"/>
                    <a:headEnd/>
                    <a:tailEnd/>
                  </a:ln>
                </p:spPr>
                <p:txBody>
                  <a:bodyPr>
                    <a:spAutoFit/>
                  </a:bodyPr>
                  <a:lstStyle/>
                  <a:p>
                    <a:pPr algn="ctr">
                      <a:spcBef>
                        <a:spcPct val="50000"/>
                      </a:spcBef>
                    </a:pPr>
                    <a:r>
                      <a:rPr lang="en-US" sz="1200" b="1">
                        <a:solidFill>
                          <a:srgbClr val="FAF290"/>
                        </a:solidFill>
                      </a:rPr>
                      <a:t>Primary Consumers </a:t>
                    </a:r>
                    <a:br>
                      <a:rPr lang="en-US" sz="1200" b="1">
                        <a:solidFill>
                          <a:srgbClr val="FAF290"/>
                        </a:solidFill>
                      </a:rPr>
                    </a:br>
                    <a:r>
                      <a:rPr lang="en-US" sz="1200" b="1">
                        <a:solidFill>
                          <a:srgbClr val="FAF290"/>
                        </a:solidFill>
                      </a:rPr>
                      <a:t>(mice, deer, etc)</a:t>
                    </a:r>
                  </a:p>
                </p:txBody>
              </p:sp>
              <p:sp>
                <p:nvSpPr>
                  <p:cNvPr id="30745" name="Text Box 18"/>
                  <p:cNvSpPr txBox="1">
                    <a:spLocks noChangeArrowheads="1"/>
                  </p:cNvSpPr>
                  <p:nvPr/>
                </p:nvSpPr>
                <p:spPr bwMode="auto">
                  <a:xfrm>
                    <a:off x="3648" y="1920"/>
                    <a:ext cx="1104" cy="403"/>
                  </a:xfrm>
                  <a:prstGeom prst="rect">
                    <a:avLst/>
                  </a:prstGeom>
                  <a:noFill/>
                  <a:ln w="9525">
                    <a:noFill/>
                    <a:miter lim="800000"/>
                    <a:headEnd/>
                    <a:tailEnd/>
                  </a:ln>
                </p:spPr>
                <p:txBody>
                  <a:bodyPr>
                    <a:spAutoFit/>
                  </a:bodyPr>
                  <a:lstStyle/>
                  <a:p>
                    <a:pPr algn="ctr">
                      <a:spcBef>
                        <a:spcPct val="50000"/>
                      </a:spcBef>
                    </a:pPr>
                    <a:r>
                      <a:rPr lang="en-US" sz="1200" b="1">
                        <a:solidFill>
                          <a:srgbClr val="FAF290"/>
                        </a:solidFill>
                      </a:rPr>
                      <a:t>Secondary  Consumers                       (owls, foxes, etc)</a:t>
                    </a:r>
                  </a:p>
                </p:txBody>
              </p:sp>
            </p:grpSp>
          </p:grpSp>
          <p:sp>
            <p:nvSpPr>
              <p:cNvPr id="30732" name="Line 19"/>
              <p:cNvSpPr>
                <a:spLocks noChangeShapeType="1"/>
              </p:cNvSpPr>
              <p:nvPr/>
            </p:nvSpPr>
            <p:spPr bwMode="auto">
              <a:xfrm flipV="1">
                <a:off x="4752" y="3360"/>
                <a:ext cx="96" cy="96"/>
              </a:xfrm>
              <a:prstGeom prst="line">
                <a:avLst/>
              </a:prstGeom>
              <a:noFill/>
              <a:ln w="9525">
                <a:solidFill>
                  <a:schemeClr val="tx1"/>
                </a:solidFill>
                <a:round/>
                <a:headEnd/>
                <a:tailEnd/>
              </a:ln>
            </p:spPr>
            <p:txBody>
              <a:bodyPr/>
              <a:lstStyle/>
              <a:p>
                <a:endParaRPr lang="en-US"/>
              </a:p>
            </p:txBody>
          </p:sp>
          <p:sp>
            <p:nvSpPr>
              <p:cNvPr id="30733" name="Line 20"/>
              <p:cNvSpPr>
                <a:spLocks noChangeShapeType="1"/>
              </p:cNvSpPr>
              <p:nvPr/>
            </p:nvSpPr>
            <p:spPr bwMode="auto">
              <a:xfrm flipV="1">
                <a:off x="4368" y="2736"/>
                <a:ext cx="144" cy="144"/>
              </a:xfrm>
              <a:prstGeom prst="line">
                <a:avLst/>
              </a:prstGeom>
              <a:noFill/>
              <a:ln w="9525">
                <a:solidFill>
                  <a:schemeClr val="tx1"/>
                </a:solidFill>
                <a:round/>
                <a:headEnd/>
                <a:tailEnd/>
              </a:ln>
            </p:spPr>
            <p:txBody>
              <a:bodyPr/>
              <a:lstStyle/>
              <a:p>
                <a:endParaRPr lang="en-US"/>
              </a:p>
            </p:txBody>
          </p:sp>
          <p:sp>
            <p:nvSpPr>
              <p:cNvPr id="30734" name="Line 21"/>
              <p:cNvSpPr>
                <a:spLocks noChangeShapeType="1"/>
              </p:cNvSpPr>
              <p:nvPr/>
            </p:nvSpPr>
            <p:spPr bwMode="auto">
              <a:xfrm flipV="1">
                <a:off x="5136" y="3984"/>
                <a:ext cx="96" cy="96"/>
              </a:xfrm>
              <a:prstGeom prst="line">
                <a:avLst/>
              </a:prstGeom>
              <a:noFill/>
              <a:ln w="9525">
                <a:solidFill>
                  <a:schemeClr val="tx1"/>
                </a:solidFill>
                <a:round/>
                <a:headEnd/>
                <a:tailEnd/>
              </a:ln>
            </p:spPr>
            <p:txBody>
              <a:bodyPr/>
              <a:lstStyle/>
              <a:p>
                <a:endParaRPr lang="en-US"/>
              </a:p>
            </p:txBody>
          </p:sp>
        </p:grpSp>
        <p:sp>
          <p:nvSpPr>
            <p:cNvPr id="30730" name="Line 22"/>
            <p:cNvSpPr>
              <a:spLocks noChangeShapeType="1"/>
            </p:cNvSpPr>
            <p:nvPr/>
          </p:nvSpPr>
          <p:spPr bwMode="auto">
            <a:xfrm>
              <a:off x="3936" y="2832"/>
              <a:ext cx="960" cy="0"/>
            </a:xfrm>
            <a:prstGeom prst="line">
              <a:avLst/>
            </a:prstGeom>
            <a:noFill/>
            <a:ln w="9525">
              <a:solidFill>
                <a:schemeClr val="tx1"/>
              </a:solidFill>
              <a:round/>
              <a:headEnd/>
              <a:tailEnd/>
            </a:ln>
          </p:spPr>
          <p:txBody>
            <a:bodyPr/>
            <a:lstStyle/>
            <a:p>
              <a:endParaRPr lang="en-US"/>
            </a:p>
          </p:txBody>
        </p:sp>
      </p:grpSp>
      <p:sp>
        <p:nvSpPr>
          <p:cNvPr id="30726" name="Text Box 23"/>
          <p:cNvSpPr txBox="1">
            <a:spLocks noChangeArrowheads="1"/>
          </p:cNvSpPr>
          <p:nvPr/>
        </p:nvSpPr>
        <p:spPr bwMode="auto">
          <a:xfrm>
            <a:off x="4724400" y="5791200"/>
            <a:ext cx="990600" cy="581025"/>
          </a:xfrm>
          <a:prstGeom prst="rect">
            <a:avLst/>
          </a:prstGeom>
          <a:noFill/>
          <a:ln w="9525">
            <a:noFill/>
            <a:miter lim="800000"/>
            <a:headEnd/>
            <a:tailEnd/>
          </a:ln>
        </p:spPr>
        <p:txBody>
          <a:bodyPr>
            <a:spAutoFit/>
          </a:bodyPr>
          <a:lstStyle/>
          <a:p>
            <a:pPr algn="ctr">
              <a:spcBef>
                <a:spcPct val="50000"/>
              </a:spcBef>
            </a:pPr>
            <a:r>
              <a:rPr lang="en-US" sz="1600" b="1"/>
              <a:t>High energy</a:t>
            </a:r>
          </a:p>
        </p:txBody>
      </p:sp>
      <p:sp>
        <p:nvSpPr>
          <p:cNvPr id="30727" name="Line 24"/>
          <p:cNvSpPr>
            <a:spLocks noChangeShapeType="1"/>
          </p:cNvSpPr>
          <p:nvPr/>
        </p:nvSpPr>
        <p:spPr bwMode="auto">
          <a:xfrm flipV="1">
            <a:off x="5181600" y="3352800"/>
            <a:ext cx="0" cy="2514600"/>
          </a:xfrm>
          <a:prstGeom prst="line">
            <a:avLst/>
          </a:prstGeom>
          <a:noFill/>
          <a:ln w="76200">
            <a:solidFill>
              <a:schemeClr val="tx1"/>
            </a:solidFill>
            <a:round/>
            <a:headEnd/>
            <a:tailEnd type="triangle" w="med" len="med"/>
          </a:ln>
        </p:spPr>
        <p:txBody>
          <a:bodyPr/>
          <a:lstStyle/>
          <a:p>
            <a:endParaRPr lang="en-US"/>
          </a:p>
        </p:txBody>
      </p:sp>
      <p:sp>
        <p:nvSpPr>
          <p:cNvPr id="30728" name="Oval 25"/>
          <p:cNvSpPr>
            <a:spLocks noChangeArrowheads="1"/>
          </p:cNvSpPr>
          <p:nvPr/>
        </p:nvSpPr>
        <p:spPr bwMode="auto">
          <a:xfrm>
            <a:off x="381000" y="4953000"/>
            <a:ext cx="533400" cy="457200"/>
          </a:xfrm>
          <a:prstGeom prst="ellipse">
            <a:avLst/>
          </a:prstGeom>
          <a:noFill/>
          <a:ln w="57150">
            <a:solidFill>
              <a:srgbClr val="FF3399"/>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908</Words>
  <Application>Microsoft Office PowerPoint</Application>
  <PresentationFormat>On-screen Show (4:3)</PresentationFormat>
  <Paragraphs>175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Biotic vs. Abiotic Factors =                    Limiting Factors</vt:lpstr>
      <vt:lpstr>Slide 5</vt:lpstr>
      <vt:lpstr>     More Food Webs…</vt:lpstr>
      <vt:lpstr>Trophic Levels &amp; Energy </vt:lpstr>
      <vt:lpstr>Slide 8</vt:lpstr>
      <vt:lpstr>How Living Things Interact with Their Environment</vt:lpstr>
      <vt:lpstr>Trends in Trophic Level Diagrams</vt:lpstr>
      <vt:lpstr>Slide 11</vt:lpstr>
      <vt:lpstr> History: Surtsey, Iceland:                                                      The Newest Place on Earth….      Succession in real life</vt:lpstr>
      <vt:lpstr>BioGeoChemical Cycles</vt:lpstr>
      <vt:lpstr>Continue working on  Ecosystems</vt:lpstr>
      <vt:lpstr>Slide 15</vt:lpstr>
    </vt:vector>
  </TitlesOfParts>
  <Company>VCS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iamclaug</dc:creator>
  <cp:lastModifiedBy>iamclaug</cp:lastModifiedBy>
  <cp:revision>1</cp:revision>
  <dcterms:created xsi:type="dcterms:W3CDTF">2010-05-19T11:20:41Z</dcterms:created>
  <dcterms:modified xsi:type="dcterms:W3CDTF">2010-05-19T11:22:03Z</dcterms:modified>
</cp:coreProperties>
</file>